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7" r:id="rId4"/>
    <p:sldId id="259" r:id="rId5"/>
    <p:sldId id="260" r:id="rId6"/>
    <p:sldId id="261" r:id="rId7"/>
    <p:sldId id="262" r:id="rId8"/>
    <p:sldId id="263" r:id="rId9"/>
    <p:sldId id="264" r:id="rId10"/>
    <p:sldId id="265" r:id="rId11"/>
    <p:sldId id="267" r:id="rId12"/>
    <p:sldId id="268" r:id="rId13"/>
    <p:sldId id="269" r:id="rId14"/>
    <p:sldId id="270"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png>
</file>

<file path=ppt/media/image22.jpeg>
</file>

<file path=ppt/media/image23.png>
</file>

<file path=ppt/media/image24.png>
</file>

<file path=ppt/media/image25.jpe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3B18D30-2332-4E05-B509-C96625FC2B4C}" type="datetimeFigureOut">
              <a:rPr lang="en-IN" smtClean="0"/>
              <a:t>08-12-2021</a:t>
            </a:fld>
            <a:endParaRPr lang="en-IN"/>
          </a:p>
        </p:txBody>
      </p:sp>
      <p:sp>
        <p:nvSpPr>
          <p:cNvPr id="5" name="Footer Placeholder 4"/>
          <p:cNvSpPr>
            <a:spLocks noGrp="1"/>
          </p:cNvSpPr>
          <p:nvPr>
            <p:ph type="ftr" sz="quarter" idx="11"/>
          </p:nvPr>
        </p:nvSpPr>
        <p:spPr>
          <a:xfrm>
            <a:off x="5332412" y="5883275"/>
            <a:ext cx="4324044" cy="365125"/>
          </a:xfrm>
        </p:spPr>
        <p:txBody>
          <a:bodyPr/>
          <a:lstStyle/>
          <a:p>
            <a:endParaRPr lang="en-IN"/>
          </a:p>
        </p:txBody>
      </p:sp>
      <p:sp>
        <p:nvSpPr>
          <p:cNvPr id="6" name="Slide Number Placeholder 5"/>
          <p:cNvSpPr>
            <a:spLocks noGrp="1"/>
          </p:cNvSpPr>
          <p:nvPr>
            <p:ph type="sldNum" sz="quarter" idx="12"/>
          </p:nvPr>
        </p:nvSpPr>
        <p:spPr/>
        <p:txBody>
          <a:bodyPr/>
          <a:lstStyle/>
          <a:p>
            <a:fld id="{50B39563-7D09-4B82-B9D8-0F5573F924B0}" type="slidenum">
              <a:rPr lang="en-IN" smtClean="0"/>
              <a:t>‹#›</a:t>
            </a:fld>
            <a:endParaRPr lang="en-IN"/>
          </a:p>
        </p:txBody>
      </p:sp>
    </p:spTree>
    <p:extLst>
      <p:ext uri="{BB962C8B-B14F-4D97-AF65-F5344CB8AC3E}">
        <p14:creationId xmlns:p14="http://schemas.microsoft.com/office/powerpoint/2010/main" val="17493500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3B18D30-2332-4E05-B509-C96625FC2B4C}" type="datetimeFigureOut">
              <a:rPr lang="en-IN" smtClean="0"/>
              <a:t>08-12-2021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0B39563-7D09-4B82-B9D8-0F5573F924B0}" type="slidenum">
              <a:rPr lang="en-IN" smtClean="0"/>
              <a:t>‹#›</a:t>
            </a:fld>
            <a:endParaRPr lang="en-IN"/>
          </a:p>
        </p:txBody>
      </p:sp>
    </p:spTree>
    <p:extLst>
      <p:ext uri="{BB962C8B-B14F-4D97-AF65-F5344CB8AC3E}">
        <p14:creationId xmlns:p14="http://schemas.microsoft.com/office/powerpoint/2010/main" val="34738104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3B18D30-2332-4E05-B509-C96625FC2B4C}" type="datetimeFigureOut">
              <a:rPr lang="en-IN" smtClean="0"/>
              <a:t>08-12-2021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B39563-7D09-4B82-B9D8-0F5573F924B0}" type="slidenum">
              <a:rPr lang="en-IN" smtClean="0"/>
              <a:t>‹#›</a:t>
            </a:fld>
            <a:endParaRPr lang="en-IN"/>
          </a:p>
        </p:txBody>
      </p:sp>
    </p:spTree>
    <p:extLst>
      <p:ext uri="{BB962C8B-B14F-4D97-AF65-F5344CB8AC3E}">
        <p14:creationId xmlns:p14="http://schemas.microsoft.com/office/powerpoint/2010/main" val="15672989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3B18D30-2332-4E05-B509-C96625FC2B4C}" type="datetimeFigureOut">
              <a:rPr lang="en-IN" smtClean="0"/>
              <a:t>08-12-2021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B39563-7D09-4B82-B9D8-0F5573F924B0}" type="slidenum">
              <a:rPr lang="en-IN" smtClean="0"/>
              <a:t>‹#›</a:t>
            </a:fld>
            <a:endParaRPr lang="en-IN"/>
          </a:p>
        </p:txBody>
      </p:sp>
    </p:spTree>
    <p:extLst>
      <p:ext uri="{BB962C8B-B14F-4D97-AF65-F5344CB8AC3E}">
        <p14:creationId xmlns:p14="http://schemas.microsoft.com/office/powerpoint/2010/main" val="34657571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3B18D30-2332-4E05-B509-C96625FC2B4C}" type="datetimeFigureOut">
              <a:rPr lang="en-IN" smtClean="0"/>
              <a:t>08-12-2021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B39563-7D09-4B82-B9D8-0F5573F924B0}" type="slidenum">
              <a:rPr lang="en-IN" smtClean="0"/>
              <a:t>‹#›</a:t>
            </a:fld>
            <a:endParaRPr lang="en-IN"/>
          </a:p>
        </p:txBody>
      </p:sp>
    </p:spTree>
    <p:extLst>
      <p:ext uri="{BB962C8B-B14F-4D97-AF65-F5344CB8AC3E}">
        <p14:creationId xmlns:p14="http://schemas.microsoft.com/office/powerpoint/2010/main" val="34322802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3B18D30-2332-4E05-B509-C96625FC2B4C}" type="datetimeFigureOut">
              <a:rPr lang="en-IN" smtClean="0"/>
              <a:t>08-12-2021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B39563-7D09-4B82-B9D8-0F5573F924B0}" type="slidenum">
              <a:rPr lang="en-IN" smtClean="0"/>
              <a:t>‹#›</a:t>
            </a:fld>
            <a:endParaRPr lang="en-IN"/>
          </a:p>
        </p:txBody>
      </p:sp>
    </p:spTree>
    <p:extLst>
      <p:ext uri="{BB962C8B-B14F-4D97-AF65-F5344CB8AC3E}">
        <p14:creationId xmlns:p14="http://schemas.microsoft.com/office/powerpoint/2010/main" val="27157905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3B18D30-2332-4E05-B509-C96625FC2B4C}" type="datetimeFigureOut">
              <a:rPr lang="en-IN" smtClean="0"/>
              <a:t>08-12-2021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B39563-7D09-4B82-B9D8-0F5573F924B0}" type="slidenum">
              <a:rPr lang="en-IN" smtClean="0"/>
              <a:t>‹#›</a:t>
            </a:fld>
            <a:endParaRPr lang="en-IN"/>
          </a:p>
        </p:txBody>
      </p:sp>
    </p:spTree>
    <p:extLst>
      <p:ext uri="{BB962C8B-B14F-4D97-AF65-F5344CB8AC3E}">
        <p14:creationId xmlns:p14="http://schemas.microsoft.com/office/powerpoint/2010/main" val="23649504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3B18D30-2332-4E05-B509-C96625FC2B4C}" type="datetimeFigureOut">
              <a:rPr lang="en-IN" smtClean="0"/>
              <a:t>08-12-2021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B39563-7D09-4B82-B9D8-0F5573F924B0}" type="slidenum">
              <a:rPr lang="en-IN" smtClean="0"/>
              <a:t>‹#›</a:t>
            </a:fld>
            <a:endParaRPr lang="en-IN"/>
          </a:p>
        </p:txBody>
      </p:sp>
    </p:spTree>
    <p:extLst>
      <p:ext uri="{BB962C8B-B14F-4D97-AF65-F5344CB8AC3E}">
        <p14:creationId xmlns:p14="http://schemas.microsoft.com/office/powerpoint/2010/main" val="9405294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3B18D30-2332-4E05-B509-C96625FC2B4C}" type="datetimeFigureOut">
              <a:rPr lang="en-IN" smtClean="0"/>
              <a:t>08-12-2021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B39563-7D09-4B82-B9D8-0F5573F924B0}" type="slidenum">
              <a:rPr lang="en-IN" smtClean="0"/>
              <a:t>‹#›</a:t>
            </a:fld>
            <a:endParaRPr lang="en-IN"/>
          </a:p>
        </p:txBody>
      </p:sp>
    </p:spTree>
    <p:extLst>
      <p:ext uri="{BB962C8B-B14F-4D97-AF65-F5344CB8AC3E}">
        <p14:creationId xmlns:p14="http://schemas.microsoft.com/office/powerpoint/2010/main" val="16557061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3B18D30-2332-4E05-B509-C96625FC2B4C}" type="datetimeFigureOut">
              <a:rPr lang="en-IN" smtClean="0"/>
              <a:t>08-12-2021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951856" y="5867131"/>
            <a:ext cx="551167" cy="365125"/>
          </a:xfrm>
        </p:spPr>
        <p:txBody>
          <a:bodyPr/>
          <a:lstStyle/>
          <a:p>
            <a:fld id="{50B39563-7D09-4B82-B9D8-0F5573F924B0}" type="slidenum">
              <a:rPr lang="en-IN" smtClean="0"/>
              <a:t>‹#›</a:t>
            </a:fld>
            <a:endParaRPr lang="en-IN"/>
          </a:p>
        </p:txBody>
      </p:sp>
    </p:spTree>
    <p:extLst>
      <p:ext uri="{BB962C8B-B14F-4D97-AF65-F5344CB8AC3E}">
        <p14:creationId xmlns:p14="http://schemas.microsoft.com/office/powerpoint/2010/main" val="34714071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3B18D30-2332-4E05-B509-C96625FC2B4C}" type="datetimeFigureOut">
              <a:rPr lang="en-IN" smtClean="0"/>
              <a:t>08-12-2021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B39563-7D09-4B82-B9D8-0F5573F924B0}" type="slidenum">
              <a:rPr lang="en-IN" smtClean="0"/>
              <a:t>‹#›</a:t>
            </a:fld>
            <a:endParaRPr lang="en-IN"/>
          </a:p>
        </p:txBody>
      </p:sp>
    </p:spTree>
    <p:extLst>
      <p:ext uri="{BB962C8B-B14F-4D97-AF65-F5344CB8AC3E}">
        <p14:creationId xmlns:p14="http://schemas.microsoft.com/office/powerpoint/2010/main" val="23823834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3B18D30-2332-4E05-B509-C96625FC2B4C}" type="datetimeFigureOut">
              <a:rPr lang="en-IN" smtClean="0"/>
              <a:t>08-12-2021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0B39563-7D09-4B82-B9D8-0F5573F924B0}" type="slidenum">
              <a:rPr lang="en-IN" smtClean="0"/>
              <a:t>‹#›</a:t>
            </a:fld>
            <a:endParaRPr lang="en-IN"/>
          </a:p>
        </p:txBody>
      </p:sp>
    </p:spTree>
    <p:extLst>
      <p:ext uri="{BB962C8B-B14F-4D97-AF65-F5344CB8AC3E}">
        <p14:creationId xmlns:p14="http://schemas.microsoft.com/office/powerpoint/2010/main" val="14647839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3B18D30-2332-4E05-B509-C96625FC2B4C}" type="datetimeFigureOut">
              <a:rPr lang="en-IN" smtClean="0"/>
              <a:t>08-12-2021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0B39563-7D09-4B82-B9D8-0F5573F924B0}" type="slidenum">
              <a:rPr lang="en-IN" smtClean="0"/>
              <a:t>‹#›</a:t>
            </a:fld>
            <a:endParaRPr lang="en-IN"/>
          </a:p>
        </p:txBody>
      </p:sp>
    </p:spTree>
    <p:extLst>
      <p:ext uri="{BB962C8B-B14F-4D97-AF65-F5344CB8AC3E}">
        <p14:creationId xmlns:p14="http://schemas.microsoft.com/office/powerpoint/2010/main" val="25459750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3B18D30-2332-4E05-B509-C96625FC2B4C}" type="datetimeFigureOut">
              <a:rPr lang="en-IN" smtClean="0"/>
              <a:t>08-12-2021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0B39563-7D09-4B82-B9D8-0F5573F924B0}" type="slidenum">
              <a:rPr lang="en-IN" smtClean="0"/>
              <a:t>‹#›</a:t>
            </a:fld>
            <a:endParaRPr lang="en-IN"/>
          </a:p>
        </p:txBody>
      </p:sp>
    </p:spTree>
    <p:extLst>
      <p:ext uri="{BB962C8B-B14F-4D97-AF65-F5344CB8AC3E}">
        <p14:creationId xmlns:p14="http://schemas.microsoft.com/office/powerpoint/2010/main" val="10983959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3B18D30-2332-4E05-B509-C96625FC2B4C}" type="datetimeFigureOut">
              <a:rPr lang="en-IN" smtClean="0"/>
              <a:t>08-12-2021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0B39563-7D09-4B82-B9D8-0F5573F924B0}" type="slidenum">
              <a:rPr lang="en-IN" smtClean="0"/>
              <a:t>‹#›</a:t>
            </a:fld>
            <a:endParaRPr lang="en-IN"/>
          </a:p>
        </p:txBody>
      </p:sp>
    </p:spTree>
    <p:extLst>
      <p:ext uri="{BB962C8B-B14F-4D97-AF65-F5344CB8AC3E}">
        <p14:creationId xmlns:p14="http://schemas.microsoft.com/office/powerpoint/2010/main" val="16507908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3B18D30-2332-4E05-B509-C96625FC2B4C}" type="datetimeFigureOut">
              <a:rPr lang="en-IN" smtClean="0"/>
              <a:t>08-12-2021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0B39563-7D09-4B82-B9D8-0F5573F924B0}" type="slidenum">
              <a:rPr lang="en-IN" smtClean="0"/>
              <a:t>‹#›</a:t>
            </a:fld>
            <a:endParaRPr lang="en-IN"/>
          </a:p>
        </p:txBody>
      </p:sp>
    </p:spTree>
    <p:extLst>
      <p:ext uri="{BB962C8B-B14F-4D97-AF65-F5344CB8AC3E}">
        <p14:creationId xmlns:p14="http://schemas.microsoft.com/office/powerpoint/2010/main" val="29847819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3B18D30-2332-4E05-B509-C96625FC2B4C}" type="datetimeFigureOut">
              <a:rPr lang="en-IN" smtClean="0"/>
              <a:t>08-12-2021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0B39563-7D09-4B82-B9D8-0F5573F924B0}" type="slidenum">
              <a:rPr lang="en-IN" smtClean="0"/>
              <a:t>‹#›</a:t>
            </a:fld>
            <a:endParaRPr lang="en-IN"/>
          </a:p>
        </p:txBody>
      </p:sp>
    </p:spTree>
    <p:extLst>
      <p:ext uri="{BB962C8B-B14F-4D97-AF65-F5344CB8AC3E}">
        <p14:creationId xmlns:p14="http://schemas.microsoft.com/office/powerpoint/2010/main" val="3831705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A3B18D30-2332-4E05-B509-C96625FC2B4C}" type="datetimeFigureOut">
              <a:rPr lang="en-IN" smtClean="0"/>
              <a:t>08-12-2021</a:t>
            </a:fld>
            <a:endParaRPr lang="en-IN"/>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0B39563-7D09-4B82-B9D8-0F5573F924B0}" type="slidenum">
              <a:rPr lang="en-IN" smtClean="0"/>
              <a:t>‹#›</a:t>
            </a:fld>
            <a:endParaRPr lang="en-IN"/>
          </a:p>
        </p:txBody>
      </p:sp>
    </p:spTree>
    <p:extLst>
      <p:ext uri="{BB962C8B-B14F-4D97-AF65-F5344CB8AC3E}">
        <p14:creationId xmlns:p14="http://schemas.microsoft.com/office/powerpoint/2010/main" val="8359016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0.jpe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5.jpeg"/></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780CB-CD97-4962-B2D3-399758463B36}"/>
              </a:ext>
            </a:extLst>
          </p:cNvPr>
          <p:cNvSpPr>
            <a:spLocks noGrp="1"/>
          </p:cNvSpPr>
          <p:nvPr>
            <p:ph type="ctrTitle"/>
          </p:nvPr>
        </p:nvSpPr>
        <p:spPr>
          <a:xfrm>
            <a:off x="1526960" y="1380068"/>
            <a:ext cx="10153616" cy="2616199"/>
          </a:xfrm>
        </p:spPr>
        <p:txBody>
          <a:bodyPr>
            <a:normAutofit/>
          </a:bodyPr>
          <a:lstStyle/>
          <a:p>
            <a:r>
              <a:rPr lang="en-IN" dirty="0"/>
              <a:t>SCENE RECONSTRUCTION</a:t>
            </a:r>
          </a:p>
        </p:txBody>
      </p:sp>
      <p:sp>
        <p:nvSpPr>
          <p:cNvPr id="3" name="Subtitle 2">
            <a:extLst>
              <a:ext uri="{FF2B5EF4-FFF2-40B4-BE49-F238E27FC236}">
                <a16:creationId xmlns:a16="http://schemas.microsoft.com/office/drawing/2014/main" id="{5C9311E1-0481-4477-9912-9ED3B65F621B}"/>
              </a:ext>
            </a:extLst>
          </p:cNvPr>
          <p:cNvSpPr>
            <a:spLocks noGrp="1"/>
          </p:cNvSpPr>
          <p:nvPr>
            <p:ph type="subTitle" idx="1"/>
          </p:nvPr>
        </p:nvSpPr>
        <p:spPr/>
        <p:txBody>
          <a:bodyPr/>
          <a:lstStyle/>
          <a:p>
            <a:r>
              <a:rPr lang="en-IN" dirty="0"/>
              <a:t>Using Latent Space Interpolation of Variational Auto Encoders (VAE)</a:t>
            </a:r>
          </a:p>
        </p:txBody>
      </p:sp>
    </p:spTree>
    <p:extLst>
      <p:ext uri="{BB962C8B-B14F-4D97-AF65-F5344CB8AC3E}">
        <p14:creationId xmlns:p14="http://schemas.microsoft.com/office/powerpoint/2010/main" val="17402022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DFF89-2B50-4796-9331-F06317F2B705}"/>
              </a:ext>
            </a:extLst>
          </p:cNvPr>
          <p:cNvSpPr>
            <a:spLocks noGrp="1"/>
          </p:cNvSpPr>
          <p:nvPr>
            <p:ph type="title"/>
          </p:nvPr>
        </p:nvSpPr>
        <p:spPr>
          <a:xfrm>
            <a:off x="1484308" y="-134810"/>
            <a:ext cx="10018713" cy="940050"/>
          </a:xfrm>
        </p:spPr>
        <p:txBody>
          <a:bodyPr/>
          <a:lstStyle/>
          <a:p>
            <a:r>
              <a:rPr lang="en-IN" dirty="0"/>
              <a:t>Work Done</a:t>
            </a:r>
          </a:p>
        </p:txBody>
      </p:sp>
      <p:sp>
        <p:nvSpPr>
          <p:cNvPr id="3" name="Content Placeholder 2">
            <a:extLst>
              <a:ext uri="{FF2B5EF4-FFF2-40B4-BE49-F238E27FC236}">
                <a16:creationId xmlns:a16="http://schemas.microsoft.com/office/drawing/2014/main" id="{0B6986E1-B56C-4637-AD30-E558B7FD9FCA}"/>
              </a:ext>
            </a:extLst>
          </p:cNvPr>
          <p:cNvSpPr>
            <a:spLocks noGrp="1"/>
          </p:cNvSpPr>
          <p:nvPr>
            <p:ph idx="1"/>
          </p:nvPr>
        </p:nvSpPr>
        <p:spPr>
          <a:xfrm>
            <a:off x="1393795" y="950992"/>
            <a:ext cx="10431262" cy="877408"/>
          </a:xfrm>
        </p:spPr>
        <p:txBody>
          <a:bodyPr>
            <a:normAutofit/>
          </a:bodyPr>
          <a:lstStyle/>
          <a:p>
            <a:pPr>
              <a:lnSpc>
                <a:spcPct val="107000"/>
              </a:lnSpc>
              <a:spcAft>
                <a:spcPts val="800"/>
              </a:spcAft>
            </a:pPr>
            <a:r>
              <a:rPr lang="en-IN" sz="1800" dirty="0">
                <a:latin typeface="Calibri" panose="020F0502020204030204" pitchFamily="34" charset="0"/>
                <a:ea typeface="Calibri" panose="020F0502020204030204" pitchFamily="34" charset="0"/>
                <a:cs typeface="Times New Roman" panose="02020603050405020304" pitchFamily="18" charset="0"/>
              </a:rPr>
              <a:t>Since the images in the dataset were of very different sizes, I did the entire project on this data by resizing the data to 1:1 aspect ratio.</a:t>
            </a:r>
            <a:endParaRPr lang="en-US" sz="2000" b="0" i="0" dirty="0">
              <a:solidFill>
                <a:srgbClr val="333333"/>
              </a:solidFill>
              <a:effectLst/>
              <a:latin typeface="guardian-text-oreilly"/>
            </a:endParaRPr>
          </a:p>
        </p:txBody>
      </p:sp>
      <p:sp>
        <p:nvSpPr>
          <p:cNvPr id="4" name="TextBox 3">
            <a:extLst>
              <a:ext uri="{FF2B5EF4-FFF2-40B4-BE49-F238E27FC236}">
                <a16:creationId xmlns:a16="http://schemas.microsoft.com/office/drawing/2014/main" id="{A885B565-5B8A-4ACD-9FFA-CABC43818AA9}"/>
              </a:ext>
            </a:extLst>
          </p:cNvPr>
          <p:cNvSpPr txBox="1"/>
          <p:nvPr/>
        </p:nvSpPr>
        <p:spPr>
          <a:xfrm>
            <a:off x="1484308" y="444986"/>
            <a:ext cx="10018713" cy="646331"/>
          </a:xfrm>
          <a:prstGeom prst="rect">
            <a:avLst/>
          </a:prstGeom>
          <a:noFill/>
        </p:spPr>
        <p:txBody>
          <a:bodyPr wrap="square" rtlCol="0">
            <a:spAutoFit/>
          </a:bodyPr>
          <a:lstStyle/>
          <a:p>
            <a:r>
              <a:rPr lang="en-IN" sz="3600" dirty="0"/>
              <a:t>Dataset 1:</a:t>
            </a:r>
          </a:p>
        </p:txBody>
      </p:sp>
      <p:pic>
        <p:nvPicPr>
          <p:cNvPr id="7" name="Picture 6">
            <a:extLst>
              <a:ext uri="{FF2B5EF4-FFF2-40B4-BE49-F238E27FC236}">
                <a16:creationId xmlns:a16="http://schemas.microsoft.com/office/drawing/2014/main" id="{127F4995-901D-4C48-87AF-EC49DBC12FA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58645" y="2408555"/>
            <a:ext cx="1371600" cy="1146810"/>
          </a:xfrm>
          <a:prstGeom prst="rect">
            <a:avLst/>
          </a:prstGeom>
          <a:noFill/>
          <a:ln>
            <a:noFill/>
          </a:ln>
        </p:spPr>
      </p:pic>
      <p:pic>
        <p:nvPicPr>
          <p:cNvPr id="8" name="Picture 7">
            <a:extLst>
              <a:ext uri="{FF2B5EF4-FFF2-40B4-BE49-F238E27FC236}">
                <a16:creationId xmlns:a16="http://schemas.microsoft.com/office/drawing/2014/main" id="{5EF80D91-9A87-447B-A144-F64A9F49AA36}"/>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961755" y="2553970"/>
            <a:ext cx="1737360" cy="855980"/>
          </a:xfrm>
          <a:prstGeom prst="rect">
            <a:avLst/>
          </a:prstGeom>
          <a:noFill/>
          <a:ln>
            <a:noFill/>
          </a:ln>
        </p:spPr>
      </p:pic>
      <p:cxnSp>
        <p:nvCxnSpPr>
          <p:cNvPr id="9" name="Straight Arrow Connector 8">
            <a:extLst>
              <a:ext uri="{FF2B5EF4-FFF2-40B4-BE49-F238E27FC236}">
                <a16:creationId xmlns:a16="http://schemas.microsoft.com/office/drawing/2014/main" id="{FF93BA97-B767-4A95-913B-4CECAB6229F2}"/>
              </a:ext>
            </a:extLst>
          </p:cNvPr>
          <p:cNvCxnSpPr>
            <a:stCxn id="7" idx="3"/>
            <a:endCxn id="8" idx="1"/>
          </p:cNvCxnSpPr>
          <p:nvPr/>
        </p:nvCxnSpPr>
        <p:spPr>
          <a:xfrm>
            <a:off x="3230245" y="2981960"/>
            <a:ext cx="573151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21" name="Picture 20">
            <a:extLst>
              <a:ext uri="{FF2B5EF4-FFF2-40B4-BE49-F238E27FC236}">
                <a16:creationId xmlns:a16="http://schemas.microsoft.com/office/drawing/2014/main" id="{49DDB7F5-3216-47AA-B7BF-89EEC06A9D31}"/>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230245" y="3811186"/>
            <a:ext cx="5731510" cy="706755"/>
          </a:xfrm>
          <a:prstGeom prst="rect">
            <a:avLst/>
          </a:prstGeom>
          <a:noFill/>
          <a:ln>
            <a:noFill/>
          </a:ln>
        </p:spPr>
      </p:pic>
      <p:pic>
        <p:nvPicPr>
          <p:cNvPr id="22" name="Picture 21">
            <a:extLst>
              <a:ext uri="{FF2B5EF4-FFF2-40B4-BE49-F238E27FC236}">
                <a16:creationId xmlns:a16="http://schemas.microsoft.com/office/drawing/2014/main" id="{D97AB196-5511-4A2C-8FAB-AD4CF0206878}"/>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230245" y="4878895"/>
            <a:ext cx="5731510" cy="706755"/>
          </a:xfrm>
          <a:prstGeom prst="rect">
            <a:avLst/>
          </a:prstGeom>
          <a:noFill/>
          <a:ln>
            <a:noFill/>
          </a:ln>
        </p:spPr>
      </p:pic>
      <p:pic>
        <p:nvPicPr>
          <p:cNvPr id="23" name="Picture 22">
            <a:extLst>
              <a:ext uri="{FF2B5EF4-FFF2-40B4-BE49-F238E27FC236}">
                <a16:creationId xmlns:a16="http://schemas.microsoft.com/office/drawing/2014/main" id="{256DE90A-F3DB-4EF7-BABE-026349B89710}"/>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230245" y="5907008"/>
            <a:ext cx="5731510" cy="713105"/>
          </a:xfrm>
          <a:prstGeom prst="rect">
            <a:avLst/>
          </a:prstGeom>
          <a:noFill/>
          <a:ln>
            <a:noFill/>
          </a:ln>
        </p:spPr>
      </p:pic>
      <p:sp>
        <p:nvSpPr>
          <p:cNvPr id="14" name="TextBox 13">
            <a:extLst>
              <a:ext uri="{FF2B5EF4-FFF2-40B4-BE49-F238E27FC236}">
                <a16:creationId xmlns:a16="http://schemas.microsoft.com/office/drawing/2014/main" id="{0F7CA6CE-4FB2-4BB3-9891-942C268162F5}"/>
              </a:ext>
            </a:extLst>
          </p:cNvPr>
          <p:cNvSpPr txBox="1"/>
          <p:nvPr/>
        </p:nvSpPr>
        <p:spPr>
          <a:xfrm>
            <a:off x="1797115" y="3800597"/>
            <a:ext cx="1371600" cy="2585323"/>
          </a:xfrm>
          <a:prstGeom prst="rect">
            <a:avLst/>
          </a:prstGeom>
          <a:noFill/>
        </p:spPr>
        <p:txBody>
          <a:bodyPr wrap="square" rtlCol="0">
            <a:spAutoFit/>
          </a:bodyPr>
          <a:lstStyle/>
          <a:p>
            <a:r>
              <a:rPr lang="en-IN" dirty="0"/>
              <a:t>128 x 128 x 3</a:t>
            </a:r>
          </a:p>
          <a:p>
            <a:endParaRPr lang="en-IN" dirty="0"/>
          </a:p>
          <a:p>
            <a:endParaRPr lang="en-IN" dirty="0"/>
          </a:p>
          <a:p>
            <a:endParaRPr lang="en-IN" dirty="0"/>
          </a:p>
          <a:p>
            <a:endParaRPr lang="en-IN" dirty="0"/>
          </a:p>
          <a:p>
            <a:r>
              <a:rPr lang="en-IN" dirty="0"/>
              <a:t>256 x 256 x 3</a:t>
            </a:r>
          </a:p>
          <a:p>
            <a:endParaRPr lang="en-IN" dirty="0"/>
          </a:p>
          <a:p>
            <a:endParaRPr lang="en-IN" dirty="0"/>
          </a:p>
          <a:p>
            <a:r>
              <a:rPr lang="en-IN" dirty="0"/>
              <a:t>512 x 512 x 3</a:t>
            </a:r>
          </a:p>
        </p:txBody>
      </p:sp>
      <p:sp>
        <p:nvSpPr>
          <p:cNvPr id="15" name="TextBox 14">
            <a:extLst>
              <a:ext uri="{FF2B5EF4-FFF2-40B4-BE49-F238E27FC236}">
                <a16:creationId xmlns:a16="http://schemas.microsoft.com/office/drawing/2014/main" id="{F08AD9BA-07D3-4A17-8A42-AB232C3FC424}"/>
              </a:ext>
            </a:extLst>
          </p:cNvPr>
          <p:cNvSpPr txBox="1"/>
          <p:nvPr/>
        </p:nvSpPr>
        <p:spPr>
          <a:xfrm>
            <a:off x="9084816" y="3773487"/>
            <a:ext cx="1737360" cy="2862322"/>
          </a:xfrm>
          <a:prstGeom prst="rect">
            <a:avLst/>
          </a:prstGeom>
          <a:noFill/>
        </p:spPr>
        <p:txBody>
          <a:bodyPr wrap="square" rtlCol="0">
            <a:spAutoFit/>
          </a:bodyPr>
          <a:lstStyle/>
          <a:p>
            <a:r>
              <a:rPr lang="en-IN" dirty="0"/>
              <a:t>40 Dimensions</a:t>
            </a:r>
          </a:p>
          <a:p>
            <a:endParaRPr lang="en-IN" dirty="0"/>
          </a:p>
          <a:p>
            <a:endParaRPr lang="en-IN" dirty="0"/>
          </a:p>
          <a:p>
            <a:endParaRPr lang="en-IN" dirty="0"/>
          </a:p>
          <a:p>
            <a:endParaRPr lang="en-IN" dirty="0"/>
          </a:p>
          <a:p>
            <a:r>
              <a:rPr lang="en-IN" dirty="0"/>
              <a:t>40 Dimensions</a:t>
            </a:r>
          </a:p>
          <a:p>
            <a:endParaRPr lang="en-IN" dirty="0"/>
          </a:p>
          <a:p>
            <a:endParaRPr lang="en-IN" dirty="0"/>
          </a:p>
          <a:p>
            <a:endParaRPr lang="en-IN" dirty="0"/>
          </a:p>
          <a:p>
            <a:r>
              <a:rPr lang="en-IN" dirty="0"/>
              <a:t>60 Dimensions</a:t>
            </a:r>
          </a:p>
        </p:txBody>
      </p:sp>
    </p:spTree>
    <p:extLst>
      <p:ext uri="{BB962C8B-B14F-4D97-AF65-F5344CB8AC3E}">
        <p14:creationId xmlns:p14="http://schemas.microsoft.com/office/powerpoint/2010/main" val="4276039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DFF89-2B50-4796-9331-F06317F2B705}"/>
              </a:ext>
            </a:extLst>
          </p:cNvPr>
          <p:cNvSpPr>
            <a:spLocks noGrp="1"/>
          </p:cNvSpPr>
          <p:nvPr>
            <p:ph type="title"/>
          </p:nvPr>
        </p:nvSpPr>
        <p:spPr>
          <a:xfrm>
            <a:off x="1484308" y="-134810"/>
            <a:ext cx="10018713" cy="940050"/>
          </a:xfrm>
        </p:spPr>
        <p:txBody>
          <a:bodyPr/>
          <a:lstStyle/>
          <a:p>
            <a:r>
              <a:rPr lang="en-IN" dirty="0"/>
              <a:t>Sample Results</a:t>
            </a:r>
          </a:p>
        </p:txBody>
      </p:sp>
      <p:sp>
        <p:nvSpPr>
          <p:cNvPr id="3" name="Content Placeholder 2">
            <a:extLst>
              <a:ext uri="{FF2B5EF4-FFF2-40B4-BE49-F238E27FC236}">
                <a16:creationId xmlns:a16="http://schemas.microsoft.com/office/drawing/2014/main" id="{0B6986E1-B56C-4637-AD30-E558B7FD9FCA}"/>
              </a:ext>
            </a:extLst>
          </p:cNvPr>
          <p:cNvSpPr>
            <a:spLocks noGrp="1"/>
          </p:cNvSpPr>
          <p:nvPr>
            <p:ph idx="1"/>
          </p:nvPr>
        </p:nvSpPr>
        <p:spPr>
          <a:xfrm>
            <a:off x="1393795" y="950992"/>
            <a:ext cx="10431262" cy="877408"/>
          </a:xfrm>
        </p:spPr>
        <p:txBody>
          <a:bodyPr>
            <a:normAutofit/>
          </a:bodyPr>
          <a:lstStyle/>
          <a:p>
            <a:pPr>
              <a:lnSpc>
                <a:spcPct val="107000"/>
              </a:lnSpc>
              <a:spcAft>
                <a:spcPts val="800"/>
              </a:spcAft>
            </a:pPr>
            <a:r>
              <a:rPr lang="en-IN" sz="1800" dirty="0">
                <a:latin typeface="Calibri" panose="020F0502020204030204" pitchFamily="34" charset="0"/>
                <a:ea typeface="Calibri" panose="020F0502020204030204" pitchFamily="34" charset="0"/>
                <a:cs typeface="Times New Roman" panose="02020603050405020304" pitchFamily="18" charset="0"/>
              </a:rPr>
              <a:t>Since the images in the dataset were of very different sizes, I did the entire project on this data by resizing the data to 1:1 aspect ratio.</a:t>
            </a:r>
            <a:endParaRPr lang="en-US" sz="2000" b="0" i="0" dirty="0">
              <a:solidFill>
                <a:srgbClr val="333333"/>
              </a:solidFill>
              <a:effectLst/>
              <a:latin typeface="guardian-text-oreilly"/>
            </a:endParaRPr>
          </a:p>
        </p:txBody>
      </p:sp>
      <p:sp>
        <p:nvSpPr>
          <p:cNvPr id="4" name="TextBox 3">
            <a:extLst>
              <a:ext uri="{FF2B5EF4-FFF2-40B4-BE49-F238E27FC236}">
                <a16:creationId xmlns:a16="http://schemas.microsoft.com/office/drawing/2014/main" id="{A885B565-5B8A-4ACD-9FFA-CABC43818AA9}"/>
              </a:ext>
            </a:extLst>
          </p:cNvPr>
          <p:cNvSpPr txBox="1"/>
          <p:nvPr/>
        </p:nvSpPr>
        <p:spPr>
          <a:xfrm>
            <a:off x="1484308" y="444986"/>
            <a:ext cx="10018713" cy="646331"/>
          </a:xfrm>
          <a:prstGeom prst="rect">
            <a:avLst/>
          </a:prstGeom>
          <a:noFill/>
        </p:spPr>
        <p:txBody>
          <a:bodyPr wrap="square" rtlCol="0">
            <a:spAutoFit/>
          </a:bodyPr>
          <a:lstStyle/>
          <a:p>
            <a:r>
              <a:rPr lang="en-IN" sz="3600" dirty="0"/>
              <a:t>Dataset 1:</a:t>
            </a:r>
          </a:p>
        </p:txBody>
      </p:sp>
      <p:cxnSp>
        <p:nvCxnSpPr>
          <p:cNvPr id="9" name="Straight Arrow Connector 8">
            <a:extLst>
              <a:ext uri="{FF2B5EF4-FFF2-40B4-BE49-F238E27FC236}">
                <a16:creationId xmlns:a16="http://schemas.microsoft.com/office/drawing/2014/main" id="{FF93BA97-B767-4A95-913B-4CECAB6229F2}"/>
              </a:ext>
            </a:extLst>
          </p:cNvPr>
          <p:cNvCxnSpPr>
            <a:cxnSpLocks/>
          </p:cNvCxnSpPr>
          <p:nvPr/>
        </p:nvCxnSpPr>
        <p:spPr>
          <a:xfrm>
            <a:off x="3362184" y="3319312"/>
            <a:ext cx="573151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20" name="Picture 19">
            <a:extLst>
              <a:ext uri="{FF2B5EF4-FFF2-40B4-BE49-F238E27FC236}">
                <a16:creationId xmlns:a16="http://schemas.microsoft.com/office/drawing/2014/main" id="{D804B635-94D3-4612-A0FF-5D80BF5213F8}"/>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16642" y="2541236"/>
            <a:ext cx="1416603" cy="1416603"/>
          </a:xfrm>
          <a:prstGeom prst="rect">
            <a:avLst/>
          </a:prstGeom>
          <a:noFill/>
          <a:ln>
            <a:noFill/>
          </a:ln>
        </p:spPr>
      </p:pic>
      <p:pic>
        <p:nvPicPr>
          <p:cNvPr id="24" name="Picture 23">
            <a:extLst>
              <a:ext uri="{FF2B5EF4-FFF2-40B4-BE49-F238E27FC236}">
                <a16:creationId xmlns:a16="http://schemas.microsoft.com/office/drawing/2014/main" id="{81BFE4EC-9D0F-4CAC-8414-072B1B258398}"/>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222633" y="2720698"/>
            <a:ext cx="1416603" cy="1416603"/>
          </a:xfrm>
          <a:prstGeom prst="rect">
            <a:avLst/>
          </a:prstGeom>
          <a:noFill/>
          <a:ln>
            <a:noFill/>
          </a:ln>
        </p:spPr>
      </p:pic>
      <p:pic>
        <p:nvPicPr>
          <p:cNvPr id="25" name="Picture 24">
            <a:extLst>
              <a:ext uri="{FF2B5EF4-FFF2-40B4-BE49-F238E27FC236}">
                <a16:creationId xmlns:a16="http://schemas.microsoft.com/office/drawing/2014/main" id="{42FCB253-542A-4DEA-8B0F-5D35D4BEEE00}"/>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r="50000"/>
          <a:stretch/>
        </p:blipFill>
        <p:spPr bwMode="auto">
          <a:xfrm>
            <a:off x="1393795" y="4197201"/>
            <a:ext cx="5889730" cy="1028893"/>
          </a:xfrm>
          <a:prstGeom prst="rect">
            <a:avLst/>
          </a:prstGeom>
          <a:noFill/>
          <a:ln>
            <a:noFill/>
          </a:ln>
        </p:spPr>
      </p:pic>
      <p:pic>
        <p:nvPicPr>
          <p:cNvPr id="26" name="Picture 25">
            <a:extLst>
              <a:ext uri="{FF2B5EF4-FFF2-40B4-BE49-F238E27FC236}">
                <a16:creationId xmlns:a16="http://schemas.microsoft.com/office/drawing/2014/main" id="{717B4A31-0089-49FE-86AE-AD580D2B0A67}"/>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50164"/>
          <a:stretch/>
        </p:blipFill>
        <p:spPr bwMode="auto">
          <a:xfrm>
            <a:off x="5246701" y="5465456"/>
            <a:ext cx="6773664" cy="1187211"/>
          </a:xfrm>
          <a:prstGeom prst="rect">
            <a:avLst/>
          </a:prstGeom>
          <a:noFill/>
          <a:ln>
            <a:noFill/>
          </a:ln>
        </p:spPr>
      </p:pic>
      <p:sp>
        <p:nvSpPr>
          <p:cNvPr id="12" name="TextBox 11">
            <a:extLst>
              <a:ext uri="{FF2B5EF4-FFF2-40B4-BE49-F238E27FC236}">
                <a16:creationId xmlns:a16="http://schemas.microsoft.com/office/drawing/2014/main" id="{A17BCCCC-1CB1-44DC-B000-9851B87A7F33}"/>
              </a:ext>
            </a:extLst>
          </p:cNvPr>
          <p:cNvSpPr txBox="1"/>
          <p:nvPr/>
        </p:nvSpPr>
        <p:spPr>
          <a:xfrm>
            <a:off x="3854388" y="2712376"/>
            <a:ext cx="4483223" cy="461665"/>
          </a:xfrm>
          <a:prstGeom prst="rect">
            <a:avLst/>
          </a:prstGeom>
          <a:noFill/>
        </p:spPr>
        <p:txBody>
          <a:bodyPr wrap="square" rtlCol="0">
            <a:spAutoFit/>
          </a:bodyPr>
          <a:lstStyle/>
          <a:p>
            <a:pPr algn="ctr"/>
            <a:r>
              <a:rPr lang="en-IN" sz="2400" dirty="0"/>
              <a:t>SUNNY               TO                  RAINY</a:t>
            </a:r>
          </a:p>
        </p:txBody>
      </p:sp>
    </p:spTree>
    <p:extLst>
      <p:ext uri="{BB962C8B-B14F-4D97-AF65-F5344CB8AC3E}">
        <p14:creationId xmlns:p14="http://schemas.microsoft.com/office/powerpoint/2010/main" val="30161802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DFF89-2B50-4796-9331-F06317F2B705}"/>
              </a:ext>
            </a:extLst>
          </p:cNvPr>
          <p:cNvSpPr>
            <a:spLocks noGrp="1"/>
          </p:cNvSpPr>
          <p:nvPr>
            <p:ph type="title"/>
          </p:nvPr>
        </p:nvSpPr>
        <p:spPr>
          <a:xfrm>
            <a:off x="1484308" y="-134810"/>
            <a:ext cx="10018713" cy="940050"/>
          </a:xfrm>
        </p:spPr>
        <p:txBody>
          <a:bodyPr/>
          <a:lstStyle/>
          <a:p>
            <a:r>
              <a:rPr lang="en-IN" dirty="0"/>
              <a:t>Sample Results</a:t>
            </a:r>
          </a:p>
        </p:txBody>
      </p:sp>
      <p:sp>
        <p:nvSpPr>
          <p:cNvPr id="3" name="Content Placeholder 2">
            <a:extLst>
              <a:ext uri="{FF2B5EF4-FFF2-40B4-BE49-F238E27FC236}">
                <a16:creationId xmlns:a16="http://schemas.microsoft.com/office/drawing/2014/main" id="{0B6986E1-B56C-4637-AD30-E558B7FD9FCA}"/>
              </a:ext>
            </a:extLst>
          </p:cNvPr>
          <p:cNvSpPr>
            <a:spLocks noGrp="1"/>
          </p:cNvSpPr>
          <p:nvPr>
            <p:ph idx="1"/>
          </p:nvPr>
        </p:nvSpPr>
        <p:spPr>
          <a:xfrm>
            <a:off x="1393795" y="950992"/>
            <a:ext cx="10431262" cy="877408"/>
          </a:xfrm>
        </p:spPr>
        <p:txBody>
          <a:bodyPr>
            <a:normAutofit/>
          </a:bodyPr>
          <a:lstStyle/>
          <a:p>
            <a:pPr>
              <a:lnSpc>
                <a:spcPct val="107000"/>
              </a:lnSpc>
              <a:spcAft>
                <a:spcPts val="800"/>
              </a:spcAft>
            </a:pPr>
            <a:r>
              <a:rPr lang="en-IN" sz="1800" dirty="0">
                <a:latin typeface="Calibri" panose="020F0502020204030204" pitchFamily="34" charset="0"/>
                <a:ea typeface="Calibri" panose="020F0502020204030204" pitchFamily="34" charset="0"/>
                <a:cs typeface="Times New Roman" panose="02020603050405020304" pitchFamily="18" charset="0"/>
              </a:rPr>
              <a:t>Since the images in the dataset were of very different sizes, I did the entire project on this data by resizing the data to 1:1 aspect ratio.</a:t>
            </a:r>
            <a:endParaRPr lang="en-US" sz="2000" b="0" i="0" dirty="0">
              <a:solidFill>
                <a:srgbClr val="333333"/>
              </a:solidFill>
              <a:effectLst/>
              <a:latin typeface="guardian-text-oreilly"/>
            </a:endParaRPr>
          </a:p>
        </p:txBody>
      </p:sp>
      <p:sp>
        <p:nvSpPr>
          <p:cNvPr id="4" name="TextBox 3">
            <a:extLst>
              <a:ext uri="{FF2B5EF4-FFF2-40B4-BE49-F238E27FC236}">
                <a16:creationId xmlns:a16="http://schemas.microsoft.com/office/drawing/2014/main" id="{A885B565-5B8A-4ACD-9FFA-CABC43818AA9}"/>
              </a:ext>
            </a:extLst>
          </p:cNvPr>
          <p:cNvSpPr txBox="1"/>
          <p:nvPr/>
        </p:nvSpPr>
        <p:spPr>
          <a:xfrm>
            <a:off x="1484308" y="444986"/>
            <a:ext cx="10018713" cy="646331"/>
          </a:xfrm>
          <a:prstGeom prst="rect">
            <a:avLst/>
          </a:prstGeom>
          <a:noFill/>
        </p:spPr>
        <p:txBody>
          <a:bodyPr wrap="square" rtlCol="0">
            <a:spAutoFit/>
          </a:bodyPr>
          <a:lstStyle/>
          <a:p>
            <a:r>
              <a:rPr lang="en-IN" sz="3600" dirty="0"/>
              <a:t>Dataset 1:</a:t>
            </a:r>
          </a:p>
        </p:txBody>
      </p:sp>
      <p:cxnSp>
        <p:nvCxnSpPr>
          <p:cNvPr id="9" name="Straight Arrow Connector 8">
            <a:extLst>
              <a:ext uri="{FF2B5EF4-FFF2-40B4-BE49-F238E27FC236}">
                <a16:creationId xmlns:a16="http://schemas.microsoft.com/office/drawing/2014/main" id="{FF93BA97-B767-4A95-913B-4CECAB6229F2}"/>
              </a:ext>
            </a:extLst>
          </p:cNvPr>
          <p:cNvCxnSpPr>
            <a:cxnSpLocks/>
          </p:cNvCxnSpPr>
          <p:nvPr/>
        </p:nvCxnSpPr>
        <p:spPr>
          <a:xfrm>
            <a:off x="3362184" y="3319312"/>
            <a:ext cx="573151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24" name="Picture 23">
            <a:extLst>
              <a:ext uri="{FF2B5EF4-FFF2-40B4-BE49-F238E27FC236}">
                <a16:creationId xmlns:a16="http://schemas.microsoft.com/office/drawing/2014/main" id="{81BFE4EC-9D0F-4CAC-8414-072B1B258398}"/>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222633" y="2720698"/>
            <a:ext cx="1416603" cy="1416603"/>
          </a:xfrm>
          <a:prstGeom prst="rect">
            <a:avLst/>
          </a:prstGeom>
          <a:noFill/>
          <a:ln>
            <a:noFill/>
          </a:ln>
        </p:spPr>
      </p:pic>
      <p:sp>
        <p:nvSpPr>
          <p:cNvPr id="12" name="TextBox 11">
            <a:extLst>
              <a:ext uri="{FF2B5EF4-FFF2-40B4-BE49-F238E27FC236}">
                <a16:creationId xmlns:a16="http://schemas.microsoft.com/office/drawing/2014/main" id="{A17BCCCC-1CB1-44DC-B000-9851B87A7F33}"/>
              </a:ext>
            </a:extLst>
          </p:cNvPr>
          <p:cNvSpPr txBox="1"/>
          <p:nvPr/>
        </p:nvSpPr>
        <p:spPr>
          <a:xfrm>
            <a:off x="3854388" y="2712376"/>
            <a:ext cx="4668175" cy="461665"/>
          </a:xfrm>
          <a:prstGeom prst="rect">
            <a:avLst/>
          </a:prstGeom>
          <a:noFill/>
        </p:spPr>
        <p:txBody>
          <a:bodyPr wrap="square" rtlCol="0">
            <a:spAutoFit/>
          </a:bodyPr>
          <a:lstStyle/>
          <a:p>
            <a:pPr algn="ctr"/>
            <a:r>
              <a:rPr lang="en-IN" sz="2400" dirty="0"/>
              <a:t>CLOUDY               TO                  RAINY</a:t>
            </a:r>
          </a:p>
        </p:txBody>
      </p:sp>
      <p:pic>
        <p:nvPicPr>
          <p:cNvPr id="11" name="Picture 10">
            <a:extLst>
              <a:ext uri="{FF2B5EF4-FFF2-40B4-BE49-F238E27FC236}">
                <a16:creationId xmlns:a16="http://schemas.microsoft.com/office/drawing/2014/main" id="{84772516-38DA-4964-A6B0-8CBA9F532BAC}"/>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16643" y="2660799"/>
            <a:ext cx="1416602" cy="1416602"/>
          </a:xfrm>
          <a:prstGeom prst="rect">
            <a:avLst/>
          </a:prstGeom>
          <a:noFill/>
          <a:ln>
            <a:noFill/>
          </a:ln>
        </p:spPr>
      </p:pic>
      <p:pic>
        <p:nvPicPr>
          <p:cNvPr id="13" name="Picture 12">
            <a:extLst>
              <a:ext uri="{FF2B5EF4-FFF2-40B4-BE49-F238E27FC236}">
                <a16:creationId xmlns:a16="http://schemas.microsoft.com/office/drawing/2014/main" id="{2BF3332B-4352-4162-87F9-D06B6BD04A97}"/>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2" r="49741" b="1"/>
          <a:stretch/>
        </p:blipFill>
        <p:spPr bwMode="auto">
          <a:xfrm>
            <a:off x="1816643" y="4222671"/>
            <a:ext cx="5938328" cy="1032903"/>
          </a:xfrm>
          <a:prstGeom prst="rect">
            <a:avLst/>
          </a:prstGeom>
          <a:noFill/>
          <a:ln>
            <a:noFill/>
          </a:ln>
        </p:spPr>
      </p:pic>
      <p:pic>
        <p:nvPicPr>
          <p:cNvPr id="14" name="Picture 13">
            <a:extLst>
              <a:ext uri="{FF2B5EF4-FFF2-40B4-BE49-F238E27FC236}">
                <a16:creationId xmlns:a16="http://schemas.microsoft.com/office/drawing/2014/main" id="{F6E2D795-01B7-4EFD-949E-9AF290BF80CB}"/>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49741" t="1" b="2"/>
          <a:stretch/>
        </p:blipFill>
        <p:spPr bwMode="auto">
          <a:xfrm>
            <a:off x="5886737" y="5498672"/>
            <a:ext cx="6186894" cy="1076136"/>
          </a:xfrm>
          <a:prstGeom prst="rect">
            <a:avLst/>
          </a:prstGeom>
          <a:noFill/>
          <a:ln>
            <a:noFill/>
          </a:ln>
        </p:spPr>
      </p:pic>
    </p:spTree>
    <p:extLst>
      <p:ext uri="{BB962C8B-B14F-4D97-AF65-F5344CB8AC3E}">
        <p14:creationId xmlns:p14="http://schemas.microsoft.com/office/powerpoint/2010/main" val="39983898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14890DA8-8B7A-4E07-8AFC-54BAC6D6A13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49835"/>
          <a:stretch/>
        </p:blipFill>
        <p:spPr bwMode="auto">
          <a:xfrm>
            <a:off x="1816643" y="4211982"/>
            <a:ext cx="5938328" cy="1034300"/>
          </a:xfrm>
          <a:prstGeom prst="rect">
            <a:avLst/>
          </a:prstGeom>
          <a:noFill/>
          <a:ln>
            <a:noFill/>
          </a:ln>
        </p:spPr>
      </p:pic>
      <p:sp>
        <p:nvSpPr>
          <p:cNvPr id="2" name="Title 1">
            <a:extLst>
              <a:ext uri="{FF2B5EF4-FFF2-40B4-BE49-F238E27FC236}">
                <a16:creationId xmlns:a16="http://schemas.microsoft.com/office/drawing/2014/main" id="{B1CDFF89-2B50-4796-9331-F06317F2B705}"/>
              </a:ext>
            </a:extLst>
          </p:cNvPr>
          <p:cNvSpPr>
            <a:spLocks noGrp="1"/>
          </p:cNvSpPr>
          <p:nvPr>
            <p:ph type="title"/>
          </p:nvPr>
        </p:nvSpPr>
        <p:spPr>
          <a:xfrm>
            <a:off x="1484308" y="-134810"/>
            <a:ext cx="10018713" cy="940050"/>
          </a:xfrm>
        </p:spPr>
        <p:txBody>
          <a:bodyPr/>
          <a:lstStyle/>
          <a:p>
            <a:r>
              <a:rPr lang="en-IN" dirty="0"/>
              <a:t>Sample Results</a:t>
            </a:r>
          </a:p>
        </p:txBody>
      </p:sp>
      <p:sp>
        <p:nvSpPr>
          <p:cNvPr id="3" name="Content Placeholder 2">
            <a:extLst>
              <a:ext uri="{FF2B5EF4-FFF2-40B4-BE49-F238E27FC236}">
                <a16:creationId xmlns:a16="http://schemas.microsoft.com/office/drawing/2014/main" id="{0B6986E1-B56C-4637-AD30-E558B7FD9FCA}"/>
              </a:ext>
            </a:extLst>
          </p:cNvPr>
          <p:cNvSpPr>
            <a:spLocks noGrp="1"/>
          </p:cNvSpPr>
          <p:nvPr>
            <p:ph idx="1"/>
          </p:nvPr>
        </p:nvSpPr>
        <p:spPr>
          <a:xfrm>
            <a:off x="1393795" y="950992"/>
            <a:ext cx="10431262" cy="877408"/>
          </a:xfrm>
        </p:spPr>
        <p:txBody>
          <a:bodyPr>
            <a:normAutofit/>
          </a:bodyPr>
          <a:lstStyle/>
          <a:p>
            <a:pPr>
              <a:lnSpc>
                <a:spcPct val="107000"/>
              </a:lnSpc>
              <a:spcAft>
                <a:spcPts val="800"/>
              </a:spcAft>
            </a:pPr>
            <a:r>
              <a:rPr lang="en-IN" sz="1800" dirty="0">
                <a:latin typeface="Calibri" panose="020F0502020204030204" pitchFamily="34" charset="0"/>
                <a:ea typeface="Calibri" panose="020F0502020204030204" pitchFamily="34" charset="0"/>
                <a:cs typeface="Times New Roman" panose="02020603050405020304" pitchFamily="18" charset="0"/>
              </a:rPr>
              <a:t>Since the images in the dataset were of very different sizes, I did the entire project on this data by resizing the data to 1:1 aspect ratio.</a:t>
            </a:r>
            <a:endParaRPr lang="en-US" sz="2000" b="0" i="0" dirty="0">
              <a:solidFill>
                <a:srgbClr val="333333"/>
              </a:solidFill>
              <a:effectLst/>
              <a:latin typeface="guardian-text-oreilly"/>
            </a:endParaRPr>
          </a:p>
        </p:txBody>
      </p:sp>
      <p:sp>
        <p:nvSpPr>
          <p:cNvPr id="4" name="TextBox 3">
            <a:extLst>
              <a:ext uri="{FF2B5EF4-FFF2-40B4-BE49-F238E27FC236}">
                <a16:creationId xmlns:a16="http://schemas.microsoft.com/office/drawing/2014/main" id="{A885B565-5B8A-4ACD-9FFA-CABC43818AA9}"/>
              </a:ext>
            </a:extLst>
          </p:cNvPr>
          <p:cNvSpPr txBox="1"/>
          <p:nvPr/>
        </p:nvSpPr>
        <p:spPr>
          <a:xfrm>
            <a:off x="1484308" y="444986"/>
            <a:ext cx="10018713" cy="646331"/>
          </a:xfrm>
          <a:prstGeom prst="rect">
            <a:avLst/>
          </a:prstGeom>
          <a:noFill/>
        </p:spPr>
        <p:txBody>
          <a:bodyPr wrap="square" rtlCol="0">
            <a:spAutoFit/>
          </a:bodyPr>
          <a:lstStyle/>
          <a:p>
            <a:r>
              <a:rPr lang="en-IN" sz="3600" dirty="0"/>
              <a:t>Dataset 1:</a:t>
            </a:r>
          </a:p>
        </p:txBody>
      </p:sp>
      <p:cxnSp>
        <p:nvCxnSpPr>
          <p:cNvPr id="9" name="Straight Arrow Connector 8">
            <a:extLst>
              <a:ext uri="{FF2B5EF4-FFF2-40B4-BE49-F238E27FC236}">
                <a16:creationId xmlns:a16="http://schemas.microsoft.com/office/drawing/2014/main" id="{FF93BA97-B767-4A95-913B-4CECAB6229F2}"/>
              </a:ext>
            </a:extLst>
          </p:cNvPr>
          <p:cNvCxnSpPr>
            <a:cxnSpLocks/>
          </p:cNvCxnSpPr>
          <p:nvPr/>
        </p:nvCxnSpPr>
        <p:spPr>
          <a:xfrm>
            <a:off x="3362184" y="3319312"/>
            <a:ext cx="573151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2" name="TextBox 11">
            <a:extLst>
              <a:ext uri="{FF2B5EF4-FFF2-40B4-BE49-F238E27FC236}">
                <a16:creationId xmlns:a16="http://schemas.microsoft.com/office/drawing/2014/main" id="{A17BCCCC-1CB1-44DC-B000-9851B87A7F33}"/>
              </a:ext>
            </a:extLst>
          </p:cNvPr>
          <p:cNvSpPr txBox="1"/>
          <p:nvPr/>
        </p:nvSpPr>
        <p:spPr>
          <a:xfrm>
            <a:off x="3854388" y="2712376"/>
            <a:ext cx="4668175" cy="461665"/>
          </a:xfrm>
          <a:prstGeom prst="rect">
            <a:avLst/>
          </a:prstGeom>
          <a:noFill/>
        </p:spPr>
        <p:txBody>
          <a:bodyPr wrap="square" rtlCol="0">
            <a:spAutoFit/>
          </a:bodyPr>
          <a:lstStyle/>
          <a:p>
            <a:pPr algn="ctr"/>
            <a:r>
              <a:rPr lang="en-IN" sz="2400" dirty="0"/>
              <a:t>CLOUDY               TO                  RAINY</a:t>
            </a:r>
          </a:p>
        </p:txBody>
      </p:sp>
      <p:pic>
        <p:nvPicPr>
          <p:cNvPr id="11" name="Picture 10">
            <a:extLst>
              <a:ext uri="{FF2B5EF4-FFF2-40B4-BE49-F238E27FC236}">
                <a16:creationId xmlns:a16="http://schemas.microsoft.com/office/drawing/2014/main" id="{84772516-38DA-4964-A6B0-8CBA9F532BAC}"/>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16643" y="2660799"/>
            <a:ext cx="1416602" cy="1416602"/>
          </a:xfrm>
          <a:prstGeom prst="rect">
            <a:avLst/>
          </a:prstGeom>
          <a:noFill/>
          <a:ln>
            <a:noFill/>
          </a:ln>
        </p:spPr>
      </p:pic>
      <p:pic>
        <p:nvPicPr>
          <p:cNvPr id="15" name="Picture 14">
            <a:extLst>
              <a:ext uri="{FF2B5EF4-FFF2-40B4-BE49-F238E27FC236}">
                <a16:creationId xmlns:a16="http://schemas.microsoft.com/office/drawing/2014/main" id="{B8759EC9-94A1-4697-9E12-7E1037C15748}"/>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222633" y="2660793"/>
            <a:ext cx="1416597" cy="1416597"/>
          </a:xfrm>
          <a:prstGeom prst="rect">
            <a:avLst/>
          </a:prstGeom>
          <a:noFill/>
          <a:ln>
            <a:noFill/>
          </a:ln>
        </p:spPr>
      </p:pic>
      <p:pic>
        <p:nvPicPr>
          <p:cNvPr id="16" name="Picture 15">
            <a:extLst>
              <a:ext uri="{FF2B5EF4-FFF2-40B4-BE49-F238E27FC236}">
                <a16:creationId xmlns:a16="http://schemas.microsoft.com/office/drawing/2014/main" id="{61BE9F09-6405-4067-8FB2-78627719C43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0000"/>
          <a:stretch/>
        </p:blipFill>
        <p:spPr bwMode="auto">
          <a:xfrm>
            <a:off x="5886737" y="5480612"/>
            <a:ext cx="6158223" cy="1076134"/>
          </a:xfrm>
          <a:prstGeom prst="rect">
            <a:avLst/>
          </a:prstGeom>
          <a:noFill/>
          <a:ln>
            <a:noFill/>
          </a:ln>
        </p:spPr>
      </p:pic>
    </p:spTree>
    <p:extLst>
      <p:ext uri="{BB962C8B-B14F-4D97-AF65-F5344CB8AC3E}">
        <p14:creationId xmlns:p14="http://schemas.microsoft.com/office/powerpoint/2010/main" val="36555954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DFF89-2B50-4796-9331-F06317F2B705}"/>
              </a:ext>
            </a:extLst>
          </p:cNvPr>
          <p:cNvSpPr>
            <a:spLocks noGrp="1"/>
          </p:cNvSpPr>
          <p:nvPr>
            <p:ph type="title"/>
          </p:nvPr>
        </p:nvSpPr>
        <p:spPr>
          <a:xfrm>
            <a:off x="1484308" y="-134810"/>
            <a:ext cx="10018713" cy="940050"/>
          </a:xfrm>
        </p:spPr>
        <p:txBody>
          <a:bodyPr/>
          <a:lstStyle/>
          <a:p>
            <a:r>
              <a:rPr lang="en-IN" dirty="0"/>
              <a:t>Work Done and Sample Results</a:t>
            </a:r>
          </a:p>
        </p:txBody>
      </p:sp>
      <p:sp>
        <p:nvSpPr>
          <p:cNvPr id="3" name="Content Placeholder 2">
            <a:extLst>
              <a:ext uri="{FF2B5EF4-FFF2-40B4-BE49-F238E27FC236}">
                <a16:creationId xmlns:a16="http://schemas.microsoft.com/office/drawing/2014/main" id="{0B6986E1-B56C-4637-AD30-E558B7FD9FCA}"/>
              </a:ext>
            </a:extLst>
          </p:cNvPr>
          <p:cNvSpPr>
            <a:spLocks noGrp="1"/>
          </p:cNvSpPr>
          <p:nvPr>
            <p:ph idx="1"/>
          </p:nvPr>
        </p:nvSpPr>
        <p:spPr>
          <a:xfrm>
            <a:off x="1393795" y="950992"/>
            <a:ext cx="10431262" cy="877408"/>
          </a:xfrm>
        </p:spPr>
        <p:txBody>
          <a:bodyPr>
            <a:normAutofit/>
          </a:bodyPr>
          <a:lstStyle/>
          <a:p>
            <a:pPr>
              <a:lnSpc>
                <a:spcPct val="107000"/>
              </a:lnSpc>
              <a:spcAft>
                <a:spcPts val="800"/>
              </a:spcAft>
            </a:pPr>
            <a:r>
              <a:rPr lang="en-IN" sz="1800" dirty="0">
                <a:latin typeface="Calibri" panose="020F0502020204030204" pitchFamily="34" charset="0"/>
                <a:ea typeface="Calibri" panose="020F0502020204030204" pitchFamily="34" charset="0"/>
                <a:cs typeface="Times New Roman" panose="02020603050405020304" pitchFamily="18" charset="0"/>
              </a:rPr>
              <a:t>Since the images in the dataset were of fixed size (1024 pixels high, 2048 pixels wide), I did the entire project on this data by resizing the data to 1:2 aspect ratio. (Specifically 256 pixels high, 512 pixels wide)</a:t>
            </a:r>
            <a:endParaRPr lang="en-US" sz="2000" b="0" i="0" dirty="0">
              <a:solidFill>
                <a:srgbClr val="333333"/>
              </a:solidFill>
              <a:effectLst/>
              <a:latin typeface="guardian-text-oreilly"/>
            </a:endParaRPr>
          </a:p>
        </p:txBody>
      </p:sp>
      <p:sp>
        <p:nvSpPr>
          <p:cNvPr id="4" name="TextBox 3">
            <a:extLst>
              <a:ext uri="{FF2B5EF4-FFF2-40B4-BE49-F238E27FC236}">
                <a16:creationId xmlns:a16="http://schemas.microsoft.com/office/drawing/2014/main" id="{A885B565-5B8A-4ACD-9FFA-CABC43818AA9}"/>
              </a:ext>
            </a:extLst>
          </p:cNvPr>
          <p:cNvSpPr txBox="1"/>
          <p:nvPr/>
        </p:nvSpPr>
        <p:spPr>
          <a:xfrm>
            <a:off x="1484308" y="444986"/>
            <a:ext cx="10018713" cy="646331"/>
          </a:xfrm>
          <a:prstGeom prst="rect">
            <a:avLst/>
          </a:prstGeom>
          <a:noFill/>
        </p:spPr>
        <p:txBody>
          <a:bodyPr wrap="square" rtlCol="0">
            <a:spAutoFit/>
          </a:bodyPr>
          <a:lstStyle/>
          <a:p>
            <a:r>
              <a:rPr lang="en-IN" sz="3600" dirty="0"/>
              <a:t>Dataset 2:</a:t>
            </a:r>
          </a:p>
        </p:txBody>
      </p:sp>
      <p:cxnSp>
        <p:nvCxnSpPr>
          <p:cNvPr id="9" name="Straight Arrow Connector 8">
            <a:extLst>
              <a:ext uri="{FF2B5EF4-FFF2-40B4-BE49-F238E27FC236}">
                <a16:creationId xmlns:a16="http://schemas.microsoft.com/office/drawing/2014/main" id="{FF93BA97-B767-4A95-913B-4CECAB6229F2}"/>
              </a:ext>
            </a:extLst>
          </p:cNvPr>
          <p:cNvCxnSpPr>
            <a:cxnSpLocks/>
          </p:cNvCxnSpPr>
          <p:nvPr/>
        </p:nvCxnSpPr>
        <p:spPr>
          <a:xfrm>
            <a:off x="4001376" y="2447616"/>
            <a:ext cx="534681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2" name="TextBox 11">
            <a:extLst>
              <a:ext uri="{FF2B5EF4-FFF2-40B4-BE49-F238E27FC236}">
                <a16:creationId xmlns:a16="http://schemas.microsoft.com/office/drawing/2014/main" id="{A17BCCCC-1CB1-44DC-B000-9851B87A7F33}"/>
              </a:ext>
            </a:extLst>
          </p:cNvPr>
          <p:cNvSpPr txBox="1"/>
          <p:nvPr/>
        </p:nvSpPr>
        <p:spPr>
          <a:xfrm>
            <a:off x="4159576" y="1985345"/>
            <a:ext cx="5188610" cy="461665"/>
          </a:xfrm>
          <a:prstGeom prst="rect">
            <a:avLst/>
          </a:prstGeom>
          <a:noFill/>
        </p:spPr>
        <p:txBody>
          <a:bodyPr wrap="square" rtlCol="0">
            <a:spAutoFit/>
          </a:bodyPr>
          <a:lstStyle/>
          <a:p>
            <a:pPr algn="ctr"/>
            <a:r>
              <a:rPr lang="en-IN" sz="2400" dirty="0"/>
              <a:t>RAINY                 TO                  CLOUDY</a:t>
            </a:r>
          </a:p>
        </p:txBody>
      </p:sp>
      <p:pic>
        <p:nvPicPr>
          <p:cNvPr id="5124" name="Picture 26">
            <a:extLst>
              <a:ext uri="{FF2B5EF4-FFF2-40B4-BE49-F238E27FC236}">
                <a16:creationId xmlns:a16="http://schemas.microsoft.com/office/drawing/2014/main" id="{640F0A36-15AA-46B6-893E-ABA86D83F0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4308" y="1839511"/>
            <a:ext cx="2484438" cy="1241425"/>
          </a:xfrm>
          <a:prstGeom prst="rect">
            <a:avLst/>
          </a:prstGeom>
          <a:noFill/>
          <a:extLst>
            <a:ext uri="{909E8E84-426E-40DD-AFC4-6F175D3DCCD1}">
              <a14:hiddenFill xmlns:a14="http://schemas.microsoft.com/office/drawing/2010/main">
                <a:solidFill>
                  <a:srgbClr val="FFFFFF"/>
                </a:solidFill>
              </a14:hiddenFill>
            </a:ext>
          </a:extLst>
        </p:spPr>
      </p:pic>
      <p:pic>
        <p:nvPicPr>
          <p:cNvPr id="5123" name="Picture 27">
            <a:extLst>
              <a:ext uri="{FF2B5EF4-FFF2-40B4-BE49-F238E27FC236}">
                <a16:creationId xmlns:a16="http://schemas.microsoft.com/office/drawing/2014/main" id="{476C88C0-5D47-4F7C-A7E1-ED5905DC02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34517" y="1838717"/>
            <a:ext cx="2484437" cy="1242219"/>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8">
            <a:extLst>
              <a:ext uri="{FF2B5EF4-FFF2-40B4-BE49-F238E27FC236}">
                <a16:creationId xmlns:a16="http://schemas.microsoft.com/office/drawing/2014/main" id="{E41A9923-FBF6-494F-B244-3362B0D443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r="50143" b="-8293"/>
          <a:stretch>
            <a:fillRect/>
          </a:stretch>
        </p:blipFill>
        <p:spPr bwMode="auto">
          <a:xfrm>
            <a:off x="1213224" y="3462994"/>
            <a:ext cx="10705730" cy="1056766"/>
          </a:xfrm>
          <a:prstGeom prst="rect">
            <a:avLst/>
          </a:prstGeom>
          <a:noFill/>
          <a:extLst>
            <a:ext uri="{909E8E84-426E-40DD-AFC4-6F175D3DCCD1}">
              <a14:hiddenFill xmlns:a14="http://schemas.microsoft.com/office/drawing/2010/main">
                <a:solidFill>
                  <a:srgbClr val="FFFFFF"/>
                </a:solidFill>
              </a14:hiddenFill>
            </a:ext>
          </a:extLst>
        </p:spPr>
      </p:pic>
      <p:pic>
        <p:nvPicPr>
          <p:cNvPr id="5121" name="Picture 29">
            <a:extLst>
              <a:ext uri="{FF2B5EF4-FFF2-40B4-BE49-F238E27FC236}">
                <a16:creationId xmlns:a16="http://schemas.microsoft.com/office/drawing/2014/main" id="{76FDEEBE-C4F3-4A70-937C-EFFDEFE2D69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50122" t="-2927"/>
          <a:stretch>
            <a:fillRect/>
          </a:stretch>
        </p:blipFill>
        <p:spPr bwMode="auto">
          <a:xfrm>
            <a:off x="1213223" y="4860500"/>
            <a:ext cx="10705731" cy="100415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5">
            <a:extLst>
              <a:ext uri="{FF2B5EF4-FFF2-40B4-BE49-F238E27FC236}">
                <a16:creationId xmlns:a16="http://schemas.microsoft.com/office/drawing/2014/main" id="{2915EF43-C1DE-413C-A696-95B09C05E7BB}"/>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7" name="Rectangle 7">
            <a:extLst>
              <a:ext uri="{FF2B5EF4-FFF2-40B4-BE49-F238E27FC236}">
                <a16:creationId xmlns:a16="http://schemas.microsoft.com/office/drawing/2014/main" id="{A93DAB52-E262-4C88-8B1A-AA59160BB5A4}"/>
              </a:ext>
            </a:extLst>
          </p:cNvPr>
          <p:cNvSpPr>
            <a:spLocks noChangeArrowheads="1"/>
          </p:cNvSpPr>
          <p:nvPr/>
        </p:nvSpPr>
        <p:spPr bwMode="auto">
          <a:xfrm>
            <a:off x="0" y="290988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8" name="Rectangle 8">
            <a:extLst>
              <a:ext uri="{FF2B5EF4-FFF2-40B4-BE49-F238E27FC236}">
                <a16:creationId xmlns:a16="http://schemas.microsoft.com/office/drawing/2014/main" id="{89F68C6F-8478-4954-96E3-421304C071E4}"/>
              </a:ext>
            </a:extLst>
          </p:cNvPr>
          <p:cNvSpPr>
            <a:spLocks noChangeArrowheads="1"/>
          </p:cNvSpPr>
          <p:nvPr/>
        </p:nvSpPr>
        <p:spPr bwMode="auto">
          <a:xfrm>
            <a:off x="0" y="354171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Rectangle 9">
            <a:extLst>
              <a:ext uri="{FF2B5EF4-FFF2-40B4-BE49-F238E27FC236}">
                <a16:creationId xmlns:a16="http://schemas.microsoft.com/office/drawing/2014/main" id="{3DB6713C-3AEE-42A8-826B-7EEBBF5E175D}"/>
              </a:ext>
            </a:extLst>
          </p:cNvPr>
          <p:cNvSpPr>
            <a:spLocks noChangeArrowheads="1"/>
          </p:cNvSpPr>
          <p:nvPr/>
        </p:nvSpPr>
        <p:spPr bwMode="auto">
          <a:xfrm>
            <a:off x="0" y="415131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9624264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DFF89-2B50-4796-9331-F06317F2B705}"/>
              </a:ext>
            </a:extLst>
          </p:cNvPr>
          <p:cNvSpPr>
            <a:spLocks noGrp="1"/>
          </p:cNvSpPr>
          <p:nvPr>
            <p:ph type="title"/>
          </p:nvPr>
        </p:nvSpPr>
        <p:spPr>
          <a:xfrm>
            <a:off x="1484308" y="-134810"/>
            <a:ext cx="10018713" cy="940050"/>
          </a:xfrm>
        </p:spPr>
        <p:txBody>
          <a:bodyPr/>
          <a:lstStyle/>
          <a:p>
            <a:r>
              <a:rPr lang="en-IN" dirty="0"/>
              <a:t>Work Done and Sample Results</a:t>
            </a:r>
          </a:p>
        </p:txBody>
      </p:sp>
      <p:sp>
        <p:nvSpPr>
          <p:cNvPr id="3" name="Content Placeholder 2">
            <a:extLst>
              <a:ext uri="{FF2B5EF4-FFF2-40B4-BE49-F238E27FC236}">
                <a16:creationId xmlns:a16="http://schemas.microsoft.com/office/drawing/2014/main" id="{0B6986E1-B56C-4637-AD30-E558B7FD9FCA}"/>
              </a:ext>
            </a:extLst>
          </p:cNvPr>
          <p:cNvSpPr>
            <a:spLocks noGrp="1"/>
          </p:cNvSpPr>
          <p:nvPr>
            <p:ph idx="1"/>
          </p:nvPr>
        </p:nvSpPr>
        <p:spPr>
          <a:xfrm>
            <a:off x="1393795" y="950992"/>
            <a:ext cx="10431262" cy="877408"/>
          </a:xfrm>
        </p:spPr>
        <p:txBody>
          <a:bodyPr>
            <a:normAutofit/>
          </a:bodyPr>
          <a:lstStyle/>
          <a:p>
            <a:pPr>
              <a:lnSpc>
                <a:spcPct val="107000"/>
              </a:lnSpc>
              <a:spcAft>
                <a:spcPts val="800"/>
              </a:spcAft>
            </a:pPr>
            <a:r>
              <a:rPr lang="en-IN" sz="1800" dirty="0">
                <a:latin typeface="Calibri" panose="020F0502020204030204" pitchFamily="34" charset="0"/>
                <a:ea typeface="Calibri" panose="020F0502020204030204" pitchFamily="34" charset="0"/>
                <a:cs typeface="Times New Roman" panose="02020603050405020304" pitchFamily="18" charset="0"/>
              </a:rPr>
              <a:t>Since the images in the dataset were of fixed size (1024 pixels high, 2048 pixels wide), I did the entire project on this data by resizing the data to 1:2 aspect ratio. (Specifically 256 pixels high, 512 pixels wide)</a:t>
            </a:r>
            <a:endParaRPr lang="en-US" sz="2000" b="0" i="0" dirty="0">
              <a:solidFill>
                <a:srgbClr val="333333"/>
              </a:solidFill>
              <a:effectLst/>
              <a:latin typeface="guardian-text-oreilly"/>
            </a:endParaRPr>
          </a:p>
        </p:txBody>
      </p:sp>
      <p:sp>
        <p:nvSpPr>
          <p:cNvPr id="4" name="TextBox 3">
            <a:extLst>
              <a:ext uri="{FF2B5EF4-FFF2-40B4-BE49-F238E27FC236}">
                <a16:creationId xmlns:a16="http://schemas.microsoft.com/office/drawing/2014/main" id="{A885B565-5B8A-4ACD-9FFA-CABC43818AA9}"/>
              </a:ext>
            </a:extLst>
          </p:cNvPr>
          <p:cNvSpPr txBox="1"/>
          <p:nvPr/>
        </p:nvSpPr>
        <p:spPr>
          <a:xfrm>
            <a:off x="1484308" y="444986"/>
            <a:ext cx="10018713" cy="646331"/>
          </a:xfrm>
          <a:prstGeom prst="rect">
            <a:avLst/>
          </a:prstGeom>
          <a:noFill/>
        </p:spPr>
        <p:txBody>
          <a:bodyPr wrap="square" rtlCol="0">
            <a:spAutoFit/>
          </a:bodyPr>
          <a:lstStyle/>
          <a:p>
            <a:r>
              <a:rPr lang="en-IN" sz="3600" dirty="0"/>
              <a:t>Dataset 2:</a:t>
            </a:r>
          </a:p>
        </p:txBody>
      </p:sp>
      <p:cxnSp>
        <p:nvCxnSpPr>
          <p:cNvPr id="9" name="Straight Arrow Connector 8">
            <a:extLst>
              <a:ext uri="{FF2B5EF4-FFF2-40B4-BE49-F238E27FC236}">
                <a16:creationId xmlns:a16="http://schemas.microsoft.com/office/drawing/2014/main" id="{FF93BA97-B767-4A95-913B-4CECAB6229F2}"/>
              </a:ext>
            </a:extLst>
          </p:cNvPr>
          <p:cNvCxnSpPr>
            <a:cxnSpLocks/>
          </p:cNvCxnSpPr>
          <p:nvPr/>
        </p:nvCxnSpPr>
        <p:spPr>
          <a:xfrm>
            <a:off x="4001376" y="2447616"/>
            <a:ext cx="534681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2" name="TextBox 11">
            <a:extLst>
              <a:ext uri="{FF2B5EF4-FFF2-40B4-BE49-F238E27FC236}">
                <a16:creationId xmlns:a16="http://schemas.microsoft.com/office/drawing/2014/main" id="{A17BCCCC-1CB1-44DC-B000-9851B87A7F33}"/>
              </a:ext>
            </a:extLst>
          </p:cNvPr>
          <p:cNvSpPr txBox="1"/>
          <p:nvPr/>
        </p:nvSpPr>
        <p:spPr>
          <a:xfrm>
            <a:off x="4159576" y="1985345"/>
            <a:ext cx="5188610" cy="461665"/>
          </a:xfrm>
          <a:prstGeom prst="rect">
            <a:avLst/>
          </a:prstGeom>
          <a:noFill/>
        </p:spPr>
        <p:txBody>
          <a:bodyPr wrap="square" rtlCol="0">
            <a:spAutoFit/>
          </a:bodyPr>
          <a:lstStyle/>
          <a:p>
            <a:pPr algn="ctr"/>
            <a:r>
              <a:rPr lang="en-IN" sz="2400" dirty="0"/>
              <a:t>CLOUDY                 TO                  RAINY</a:t>
            </a:r>
          </a:p>
        </p:txBody>
      </p:sp>
      <p:sp>
        <p:nvSpPr>
          <p:cNvPr id="5" name="Rectangle 5">
            <a:extLst>
              <a:ext uri="{FF2B5EF4-FFF2-40B4-BE49-F238E27FC236}">
                <a16:creationId xmlns:a16="http://schemas.microsoft.com/office/drawing/2014/main" id="{2915EF43-C1DE-413C-A696-95B09C05E7BB}"/>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7" name="Rectangle 7">
            <a:extLst>
              <a:ext uri="{FF2B5EF4-FFF2-40B4-BE49-F238E27FC236}">
                <a16:creationId xmlns:a16="http://schemas.microsoft.com/office/drawing/2014/main" id="{A93DAB52-E262-4C88-8B1A-AA59160BB5A4}"/>
              </a:ext>
            </a:extLst>
          </p:cNvPr>
          <p:cNvSpPr>
            <a:spLocks noChangeArrowheads="1"/>
          </p:cNvSpPr>
          <p:nvPr/>
        </p:nvSpPr>
        <p:spPr bwMode="auto">
          <a:xfrm>
            <a:off x="0" y="290988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8" name="Rectangle 8">
            <a:extLst>
              <a:ext uri="{FF2B5EF4-FFF2-40B4-BE49-F238E27FC236}">
                <a16:creationId xmlns:a16="http://schemas.microsoft.com/office/drawing/2014/main" id="{89F68C6F-8478-4954-96E3-421304C071E4}"/>
              </a:ext>
            </a:extLst>
          </p:cNvPr>
          <p:cNvSpPr>
            <a:spLocks noChangeArrowheads="1"/>
          </p:cNvSpPr>
          <p:nvPr/>
        </p:nvSpPr>
        <p:spPr bwMode="auto">
          <a:xfrm>
            <a:off x="0" y="354171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Rectangle 9">
            <a:extLst>
              <a:ext uri="{FF2B5EF4-FFF2-40B4-BE49-F238E27FC236}">
                <a16:creationId xmlns:a16="http://schemas.microsoft.com/office/drawing/2014/main" id="{3DB6713C-3AEE-42A8-826B-7EEBBF5E175D}"/>
              </a:ext>
            </a:extLst>
          </p:cNvPr>
          <p:cNvSpPr>
            <a:spLocks noChangeArrowheads="1"/>
          </p:cNvSpPr>
          <p:nvPr/>
        </p:nvSpPr>
        <p:spPr bwMode="auto">
          <a:xfrm>
            <a:off x="0" y="415131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6148" name="Picture 30">
            <a:extLst>
              <a:ext uri="{FF2B5EF4-FFF2-40B4-BE49-F238E27FC236}">
                <a16:creationId xmlns:a16="http://schemas.microsoft.com/office/drawing/2014/main" id="{5E405A03-896F-4DD0-B167-FB5144A455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32363" y="1830942"/>
            <a:ext cx="2682682" cy="1342325"/>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32">
            <a:extLst>
              <a:ext uri="{FF2B5EF4-FFF2-40B4-BE49-F238E27FC236}">
                <a16:creationId xmlns:a16="http://schemas.microsoft.com/office/drawing/2014/main" id="{C507A1F4-2224-487D-87EF-033855FD0B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50011" b="6342"/>
          <a:stretch>
            <a:fillRect/>
          </a:stretch>
        </p:blipFill>
        <p:spPr bwMode="auto">
          <a:xfrm>
            <a:off x="1232363" y="3485450"/>
            <a:ext cx="10672592" cy="907411"/>
          </a:xfrm>
          <a:prstGeom prst="rect">
            <a:avLst/>
          </a:prstGeom>
          <a:noFill/>
          <a:extLst>
            <a:ext uri="{909E8E84-426E-40DD-AFC4-6F175D3DCCD1}">
              <a14:hiddenFill xmlns:a14="http://schemas.microsoft.com/office/drawing/2010/main">
                <a:solidFill>
                  <a:srgbClr val="FFFFFF"/>
                </a:solidFill>
              </a14:hiddenFill>
            </a:ext>
          </a:extLst>
        </p:spPr>
      </p:pic>
      <p:pic>
        <p:nvPicPr>
          <p:cNvPr id="6145" name="Picture 33">
            <a:extLst>
              <a:ext uri="{FF2B5EF4-FFF2-40B4-BE49-F238E27FC236}">
                <a16:creationId xmlns:a16="http://schemas.microsoft.com/office/drawing/2014/main" id="{F9DA347B-DB0F-492F-9C40-F51B93DB31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50122"/>
          <a:stretch>
            <a:fillRect/>
          </a:stretch>
        </p:blipFill>
        <p:spPr bwMode="auto">
          <a:xfrm>
            <a:off x="1232363" y="4761307"/>
            <a:ext cx="10672592" cy="971037"/>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6BDEF9B5-0A41-4C74-8C0C-F6CF8D5082A1}"/>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3" name="Rectangle 7">
            <a:extLst>
              <a:ext uri="{FF2B5EF4-FFF2-40B4-BE49-F238E27FC236}">
                <a16:creationId xmlns:a16="http://schemas.microsoft.com/office/drawing/2014/main" id="{37F3B1BC-02C8-4D2F-8AEC-F09BA58A9806}"/>
              </a:ext>
            </a:extLst>
          </p:cNvPr>
          <p:cNvSpPr>
            <a:spLocks noChangeArrowheads="1"/>
          </p:cNvSpPr>
          <p:nvPr/>
        </p:nvSpPr>
        <p:spPr bwMode="auto">
          <a:xfrm>
            <a:off x="0" y="26225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4" name="Rectangle 8">
            <a:extLst>
              <a:ext uri="{FF2B5EF4-FFF2-40B4-BE49-F238E27FC236}">
                <a16:creationId xmlns:a16="http://schemas.microsoft.com/office/drawing/2014/main" id="{771B3916-3894-4F06-8750-E1B214F78318}"/>
              </a:ext>
            </a:extLst>
          </p:cNvPr>
          <p:cNvSpPr>
            <a:spLocks noChangeArrowheads="1"/>
          </p:cNvSpPr>
          <p:nvPr/>
        </p:nvSpPr>
        <p:spPr bwMode="auto">
          <a:xfrm>
            <a:off x="0" y="31019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5" name="Rectangle 9">
            <a:extLst>
              <a:ext uri="{FF2B5EF4-FFF2-40B4-BE49-F238E27FC236}">
                <a16:creationId xmlns:a16="http://schemas.microsoft.com/office/drawing/2014/main" id="{3E491C4C-CF31-4366-8D2A-7795A5A0E8A9}"/>
              </a:ext>
            </a:extLst>
          </p:cNvPr>
          <p:cNvSpPr>
            <a:spLocks noChangeArrowheads="1"/>
          </p:cNvSpPr>
          <p:nvPr/>
        </p:nvSpPr>
        <p:spPr bwMode="auto">
          <a:xfrm>
            <a:off x="0" y="362743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chemeClr val="tx1"/>
                </a:solidFill>
                <a:effectLst/>
                <a:ea typeface="Calibri" panose="020F0502020204030204" pitchFamily="34" charset="0"/>
                <a:cs typeface="Times New Roman" panose="02020603050405020304" pitchFamily="18" charset="0"/>
              </a:rPr>
            </a:br>
            <a:br>
              <a:rPr kumimoji="0" lang="en-US" altLang="en-US" sz="1200" b="0" i="0" u="none" strike="noStrike" cap="none" normalizeH="0" baseline="0">
                <a:ln>
                  <a:noFill/>
                </a:ln>
                <a:solidFill>
                  <a:schemeClr val="tx1"/>
                </a:solidFill>
                <a:effectLst/>
                <a:ea typeface="Calibri" panose="020F0502020204030204" pitchFamily="34" charset="0"/>
                <a:cs typeface="Times New Roman" panose="02020603050405020304" pitchFamily="18" charset="0"/>
              </a:rPr>
            </a:br>
            <a:br>
              <a:rPr kumimoji="0" lang="en-US" altLang="en-US" sz="1200" b="0" i="0" u="none" strike="noStrike" cap="none" normalizeH="0" baseline="0">
                <a:ln>
                  <a:noFill/>
                </a:ln>
                <a:solidFill>
                  <a:schemeClr val="tx1"/>
                </a:solidFill>
                <a:effectLst/>
                <a:ea typeface="Calibri" panose="020F0502020204030204" pitchFamily="34" charset="0"/>
                <a:cs typeface="Times New Roman" panose="02020603050405020304" pitchFamily="18"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4" name="Picture 31">
            <a:extLst>
              <a:ext uri="{FF2B5EF4-FFF2-40B4-BE49-F238E27FC236}">
                <a16:creationId xmlns:a16="http://schemas.microsoft.com/office/drawing/2014/main" id="{4E9AE4A9-B302-4694-A69D-9345BEA2A61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355486" y="1828400"/>
            <a:ext cx="2687762" cy="13448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4140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98E6B-AD30-4444-A93F-9E99C8024AFF}"/>
              </a:ext>
            </a:extLst>
          </p:cNvPr>
          <p:cNvSpPr txBox="1">
            <a:spLocks/>
          </p:cNvSpPr>
          <p:nvPr/>
        </p:nvSpPr>
        <p:spPr>
          <a:xfrm>
            <a:off x="1484311" y="685800"/>
            <a:ext cx="10018713" cy="1752599"/>
          </a:xfrm>
          <a:prstGeom prst="rect">
            <a:avLst/>
          </a:prstGeom>
        </p:spPr>
        <p:txBody>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dirty="0"/>
              <a:t>CONTENTS OF PRESENTATION</a:t>
            </a:r>
          </a:p>
          <a:p>
            <a:endParaRPr lang="en-IN" dirty="0"/>
          </a:p>
        </p:txBody>
      </p:sp>
      <p:sp>
        <p:nvSpPr>
          <p:cNvPr id="3" name="Title 1">
            <a:extLst>
              <a:ext uri="{FF2B5EF4-FFF2-40B4-BE49-F238E27FC236}">
                <a16:creationId xmlns:a16="http://schemas.microsoft.com/office/drawing/2014/main" id="{AA326080-5700-4CDB-8C86-97B302981943}"/>
              </a:ext>
            </a:extLst>
          </p:cNvPr>
          <p:cNvSpPr txBox="1">
            <a:spLocks/>
          </p:cNvSpPr>
          <p:nvPr/>
        </p:nvSpPr>
        <p:spPr>
          <a:xfrm>
            <a:off x="1484311" y="1676401"/>
            <a:ext cx="10018713" cy="3357238"/>
          </a:xfrm>
          <a:prstGeom prst="rect">
            <a:avLst/>
          </a:prstGeom>
        </p:spPr>
        <p:txBody>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571500" indent="-571500" algn="l">
              <a:lnSpc>
                <a:spcPct val="150000"/>
              </a:lnSpc>
              <a:buFont typeface="Arial" panose="020B0604020202020204" pitchFamily="34" charset="0"/>
              <a:buChar char="•"/>
            </a:pPr>
            <a:r>
              <a:rPr lang="en-IN" dirty="0"/>
              <a:t>INTRODUCTION</a:t>
            </a:r>
          </a:p>
          <a:p>
            <a:pPr marL="571500" indent="-571500" algn="l">
              <a:lnSpc>
                <a:spcPct val="150000"/>
              </a:lnSpc>
              <a:buFont typeface="Arial" panose="020B0604020202020204" pitchFamily="34" charset="0"/>
              <a:buChar char="•"/>
            </a:pPr>
            <a:r>
              <a:rPr lang="en-IN" dirty="0"/>
              <a:t>DATA SET DESCRIPTION</a:t>
            </a:r>
          </a:p>
          <a:p>
            <a:pPr marL="571500" indent="-571500" algn="l">
              <a:lnSpc>
                <a:spcPct val="150000"/>
              </a:lnSpc>
              <a:buFont typeface="Arial" panose="020B0604020202020204" pitchFamily="34" charset="0"/>
              <a:buChar char="•"/>
            </a:pPr>
            <a:r>
              <a:rPr lang="en-IN" dirty="0"/>
              <a:t>VAE THEORY</a:t>
            </a:r>
          </a:p>
          <a:p>
            <a:pPr marL="571500" indent="-571500" algn="l">
              <a:lnSpc>
                <a:spcPct val="150000"/>
              </a:lnSpc>
              <a:buFont typeface="Arial" panose="020B0604020202020204" pitchFamily="34" charset="0"/>
              <a:buChar char="•"/>
            </a:pPr>
            <a:r>
              <a:rPr lang="en-IN" dirty="0"/>
              <a:t>PROJECT WORK</a:t>
            </a:r>
          </a:p>
          <a:p>
            <a:pPr marL="571500" indent="-571500" algn="l">
              <a:lnSpc>
                <a:spcPct val="150000"/>
              </a:lnSpc>
              <a:buFont typeface="Arial" panose="020B0604020202020204" pitchFamily="34" charset="0"/>
              <a:buChar char="•"/>
            </a:pPr>
            <a:r>
              <a:rPr lang="en-IN" dirty="0"/>
              <a:t>SAMPLE RESULTS</a:t>
            </a:r>
          </a:p>
          <a:p>
            <a:pPr algn="l"/>
            <a:endParaRPr lang="en-IN" dirty="0"/>
          </a:p>
        </p:txBody>
      </p:sp>
    </p:spTree>
    <p:extLst>
      <p:ext uri="{BB962C8B-B14F-4D97-AF65-F5344CB8AC3E}">
        <p14:creationId xmlns:p14="http://schemas.microsoft.com/office/powerpoint/2010/main" val="41156400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D5C29-325A-4979-B503-5D2239A453B9}"/>
              </a:ext>
            </a:extLst>
          </p:cNvPr>
          <p:cNvSpPr>
            <a:spLocks noGrp="1"/>
          </p:cNvSpPr>
          <p:nvPr>
            <p:ph type="title"/>
          </p:nvPr>
        </p:nvSpPr>
        <p:spPr>
          <a:xfrm>
            <a:off x="1484310" y="0"/>
            <a:ext cx="10018713" cy="1752599"/>
          </a:xfrm>
        </p:spPr>
        <p:txBody>
          <a:bodyPr/>
          <a:lstStyle/>
          <a:p>
            <a:r>
              <a:rPr lang="en-IN" dirty="0"/>
              <a:t>INTRODUCTION</a:t>
            </a:r>
          </a:p>
        </p:txBody>
      </p:sp>
      <p:sp>
        <p:nvSpPr>
          <p:cNvPr id="3" name="Content Placeholder 2">
            <a:extLst>
              <a:ext uri="{FF2B5EF4-FFF2-40B4-BE49-F238E27FC236}">
                <a16:creationId xmlns:a16="http://schemas.microsoft.com/office/drawing/2014/main" id="{C14FDEC3-6A0D-4FF8-AADF-5E5C85D10566}"/>
              </a:ext>
            </a:extLst>
          </p:cNvPr>
          <p:cNvSpPr>
            <a:spLocks noGrp="1"/>
          </p:cNvSpPr>
          <p:nvPr>
            <p:ph idx="1"/>
          </p:nvPr>
        </p:nvSpPr>
        <p:spPr>
          <a:xfrm>
            <a:off x="1484310" y="1273205"/>
            <a:ext cx="5679970" cy="5021063"/>
          </a:xfrm>
        </p:spPr>
        <p:txBody>
          <a:bodyPr>
            <a:normAutofit/>
          </a:bodyPr>
          <a:lstStyle/>
          <a:p>
            <a:pPr>
              <a:lnSpc>
                <a:spcPct val="107000"/>
              </a:lnSpc>
              <a:spcAft>
                <a:spcPts val="800"/>
              </a:spcAft>
            </a:pPr>
            <a:r>
              <a:rPr lang="en-IN" sz="1800" dirty="0">
                <a:effectLst/>
                <a:latin typeface="Calibri" panose="020F0502020204030204" pitchFamily="34" charset="0"/>
                <a:ea typeface="Calibri" panose="020F0502020204030204" pitchFamily="34" charset="0"/>
                <a:cs typeface="Times New Roman" panose="02020603050405020304" pitchFamily="18" charset="0"/>
              </a:rPr>
              <a:t>In the contemporary world there is a huge need for High Tech based vehicles which includes Automation of Cars. In Automation of cars, Machine Learning plays a vital role for controlling the car functions based on what objects it sees around. The examples could range from stopping at a signal or accelerating on high-speed roads to using different speeds during weathers, traffics etc.</a:t>
            </a:r>
          </a:p>
          <a:p>
            <a:pPr>
              <a:lnSpc>
                <a:spcPct val="107000"/>
              </a:lnSpc>
              <a:spcAft>
                <a:spcPts val="800"/>
              </a:spcAft>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r>
              <a:rPr lang="en-IN" sz="1800" dirty="0">
                <a:effectLst/>
                <a:latin typeface="Calibri" panose="020F0502020204030204" pitchFamily="34" charset="0"/>
                <a:ea typeface="Calibri" panose="020F0502020204030204" pitchFamily="34" charset="0"/>
                <a:cs typeface="Times New Roman" panose="02020603050405020304" pitchFamily="18" charset="0"/>
              </a:rPr>
              <a:t>In this Project, we try to use image datasets taken from Cars during different distinct weather conditions and using the power of Latent Space interpolations to generate new images of mixed weather conditions which can serve as a great data for training autonomous cars for such mixed weather conditions.</a:t>
            </a:r>
            <a:endParaRPr lang="en-IN" dirty="0"/>
          </a:p>
        </p:txBody>
      </p:sp>
      <p:pic>
        <p:nvPicPr>
          <p:cNvPr id="7" name="Picture 6">
            <a:extLst>
              <a:ext uri="{FF2B5EF4-FFF2-40B4-BE49-F238E27FC236}">
                <a16:creationId xmlns:a16="http://schemas.microsoft.com/office/drawing/2014/main" id="{3F169C37-AF53-416E-B881-265F6992B450}"/>
              </a:ext>
            </a:extLst>
          </p:cNvPr>
          <p:cNvPicPr>
            <a:picLocks noChangeAspect="1"/>
          </p:cNvPicPr>
          <p:nvPr/>
        </p:nvPicPr>
        <p:blipFill rotWithShape="1">
          <a:blip r:embed="rId2"/>
          <a:srcRect l="14126" r="13703"/>
          <a:stretch/>
        </p:blipFill>
        <p:spPr>
          <a:xfrm>
            <a:off x="7359589" y="2454530"/>
            <a:ext cx="4568069" cy="2658411"/>
          </a:xfrm>
          <a:prstGeom prst="rect">
            <a:avLst/>
          </a:prstGeom>
        </p:spPr>
      </p:pic>
    </p:spTree>
    <p:extLst>
      <p:ext uri="{BB962C8B-B14F-4D97-AF65-F5344CB8AC3E}">
        <p14:creationId xmlns:p14="http://schemas.microsoft.com/office/powerpoint/2010/main" val="23663990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B3657-D207-4FEB-AD0F-9BDAA30D3966}"/>
              </a:ext>
            </a:extLst>
          </p:cNvPr>
          <p:cNvSpPr>
            <a:spLocks noGrp="1"/>
          </p:cNvSpPr>
          <p:nvPr>
            <p:ph type="title"/>
          </p:nvPr>
        </p:nvSpPr>
        <p:spPr>
          <a:xfrm>
            <a:off x="1484309" y="-317377"/>
            <a:ext cx="10018713" cy="1752599"/>
          </a:xfrm>
        </p:spPr>
        <p:txBody>
          <a:bodyPr/>
          <a:lstStyle/>
          <a:p>
            <a:r>
              <a:rPr lang="en-IN" dirty="0"/>
              <a:t>DATASET DESCRIPTION</a:t>
            </a:r>
          </a:p>
        </p:txBody>
      </p:sp>
      <p:sp>
        <p:nvSpPr>
          <p:cNvPr id="3" name="Content Placeholder 2">
            <a:extLst>
              <a:ext uri="{FF2B5EF4-FFF2-40B4-BE49-F238E27FC236}">
                <a16:creationId xmlns:a16="http://schemas.microsoft.com/office/drawing/2014/main" id="{B26D09C0-23E1-405E-AEF9-03C64E42E3C9}"/>
              </a:ext>
            </a:extLst>
          </p:cNvPr>
          <p:cNvSpPr>
            <a:spLocks noGrp="1"/>
          </p:cNvSpPr>
          <p:nvPr>
            <p:ph idx="1"/>
          </p:nvPr>
        </p:nvSpPr>
        <p:spPr>
          <a:xfrm>
            <a:off x="1189081" y="1450017"/>
            <a:ext cx="5342618" cy="5863701"/>
          </a:xfrm>
        </p:spPr>
        <p:txBody>
          <a:bodyPr>
            <a:normAutofit/>
          </a:bodyPr>
          <a:lstStyle/>
          <a:p>
            <a:r>
              <a:rPr lang="en-IN" sz="2000" dirty="0"/>
              <a:t>There were 2 kinds of datasets used.</a:t>
            </a:r>
          </a:p>
          <a:p>
            <a:r>
              <a:rPr lang="en-IN" sz="1800" dirty="0">
                <a:latin typeface="+mj-lt"/>
              </a:rPr>
              <a:t>The First one </a:t>
            </a:r>
            <a:r>
              <a:rPr lang="en-IN" sz="1800" dirty="0">
                <a:effectLst/>
                <a:latin typeface="+mj-lt"/>
                <a:ea typeface="Calibri" panose="020F0502020204030204" pitchFamily="34" charset="0"/>
                <a:cs typeface="Times New Roman" panose="02020603050405020304" pitchFamily="18" charset="0"/>
              </a:rPr>
              <a:t>consists of 90 Images out of which 30 images are taken on Sunny days, 30 images are taken on cloudy days and the rest 30 images are taken on rainy days. The Image is in general with different pixel sizes of the orders of 1024-2048 pixels. </a:t>
            </a:r>
          </a:p>
          <a:p>
            <a:r>
              <a:rPr lang="en-IN" sz="1800" dirty="0">
                <a:effectLst/>
                <a:ea typeface="Calibri" panose="020F0502020204030204" pitchFamily="34" charset="0"/>
                <a:cs typeface="Times New Roman" panose="02020603050405020304" pitchFamily="18" charset="0"/>
              </a:rPr>
              <a:t>The dataset consists of 490 Images out of which 245 images are taken cloudy days and the rest 245 images are taken on rainy days. The images are taken at exact same location. So there 245 places where both a rainy and a cloudy image is taken.  The Image is in general with pixel size of the of 1024 pixels high and 2048 pixels wide. </a:t>
            </a:r>
          </a:p>
          <a:p>
            <a:endParaRPr lang="en-IN" sz="1800" dirty="0">
              <a:effectLst/>
              <a:latin typeface="+mj-lt"/>
              <a:ea typeface="Calibri" panose="020F0502020204030204" pitchFamily="34" charset="0"/>
              <a:cs typeface="Times New Roman" panose="02020603050405020304" pitchFamily="18" charset="0"/>
            </a:endParaRPr>
          </a:p>
          <a:p>
            <a:endParaRPr lang="en-IN" dirty="0"/>
          </a:p>
        </p:txBody>
      </p:sp>
      <p:pic>
        <p:nvPicPr>
          <p:cNvPr id="2051" name="Picture 1">
            <a:extLst>
              <a:ext uri="{FF2B5EF4-FFF2-40B4-BE49-F238E27FC236}">
                <a16:creationId xmlns:a16="http://schemas.microsoft.com/office/drawing/2014/main" id="{303C51C2-C672-4459-B398-970E837CD1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31699" y="1898056"/>
            <a:ext cx="1501775" cy="125730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F268A5A9-4D93-46FA-A80A-D52FF0290D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32261" y="1898054"/>
            <a:ext cx="1531938" cy="1227138"/>
          </a:xfrm>
          <a:prstGeom prst="rect">
            <a:avLst/>
          </a:prstGeom>
          <a:noFill/>
          <a:extLst>
            <a:ext uri="{909E8E84-426E-40DD-AFC4-6F175D3DCCD1}">
              <a14:hiddenFill xmlns:a14="http://schemas.microsoft.com/office/drawing/2010/main">
                <a:solidFill>
                  <a:srgbClr val="FFFFFF"/>
                </a:solidFill>
              </a14:hiddenFill>
            </a:ext>
          </a:extLst>
        </p:spPr>
      </p:pic>
      <p:pic>
        <p:nvPicPr>
          <p:cNvPr id="2049" name="Picture 3">
            <a:extLst>
              <a:ext uri="{FF2B5EF4-FFF2-40B4-BE49-F238E27FC236}">
                <a16:creationId xmlns:a16="http://schemas.microsoft.com/office/drawing/2014/main" id="{7A59372D-78D1-4022-A6DE-9B60C500D5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62986" y="1898054"/>
            <a:ext cx="2438400" cy="12192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4">
            <a:extLst>
              <a:ext uri="{FF2B5EF4-FFF2-40B4-BE49-F238E27FC236}">
                <a16:creationId xmlns:a16="http://schemas.microsoft.com/office/drawing/2014/main" id="{AF09B8AA-D60D-44CE-BBEB-73EB82107DEA}"/>
              </a:ext>
            </a:extLst>
          </p:cNvPr>
          <p:cNvSpPr>
            <a:spLocks noChangeArrowheads="1"/>
          </p:cNvSpPr>
          <p:nvPr/>
        </p:nvSpPr>
        <p:spPr bwMode="auto">
          <a:xfrm>
            <a:off x="7563775" y="117185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5" name="Rectangle 5">
            <a:extLst>
              <a:ext uri="{FF2B5EF4-FFF2-40B4-BE49-F238E27FC236}">
                <a16:creationId xmlns:a16="http://schemas.microsoft.com/office/drawing/2014/main" id="{33792C80-783C-4B08-B6DD-7CE27616A8D6}"/>
              </a:ext>
            </a:extLst>
          </p:cNvPr>
          <p:cNvSpPr>
            <a:spLocks noChangeArrowheads="1"/>
          </p:cNvSpPr>
          <p:nvPr/>
        </p:nvSpPr>
        <p:spPr bwMode="auto">
          <a:xfrm>
            <a:off x="7563775" y="242915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Rectangle 6">
            <a:extLst>
              <a:ext uri="{FF2B5EF4-FFF2-40B4-BE49-F238E27FC236}">
                <a16:creationId xmlns:a16="http://schemas.microsoft.com/office/drawing/2014/main" id="{EA27665E-1811-4952-83B3-6D4EB867AC19}"/>
              </a:ext>
            </a:extLst>
          </p:cNvPr>
          <p:cNvSpPr>
            <a:spLocks noChangeArrowheads="1"/>
          </p:cNvSpPr>
          <p:nvPr/>
        </p:nvSpPr>
        <p:spPr bwMode="auto">
          <a:xfrm>
            <a:off x="7563775" y="365629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DFDB4718-4647-4F9E-A995-0BD4869567CF}"/>
              </a:ext>
            </a:extLst>
          </p:cNvPr>
          <p:cNvSpPr txBox="1"/>
          <p:nvPr/>
        </p:nvSpPr>
        <p:spPr>
          <a:xfrm>
            <a:off x="6531699" y="3155356"/>
            <a:ext cx="5669687" cy="369332"/>
          </a:xfrm>
          <a:prstGeom prst="rect">
            <a:avLst/>
          </a:prstGeom>
          <a:noFill/>
        </p:spPr>
        <p:txBody>
          <a:bodyPr wrap="square" rtlCol="0">
            <a:spAutoFit/>
          </a:bodyPr>
          <a:lstStyle/>
          <a:p>
            <a:r>
              <a:rPr lang="en-IN" dirty="0"/>
              <a:t>         Sunny 		    Cloudy			           Rainy</a:t>
            </a:r>
          </a:p>
        </p:txBody>
      </p:sp>
      <p:pic>
        <p:nvPicPr>
          <p:cNvPr id="2057" name="Picture 25">
            <a:extLst>
              <a:ext uri="{FF2B5EF4-FFF2-40B4-BE49-F238E27FC236}">
                <a16:creationId xmlns:a16="http://schemas.microsoft.com/office/drawing/2014/main" id="{731D2EDB-BB2C-470B-8709-BEE8909AD5F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31699" y="4077109"/>
            <a:ext cx="2468563" cy="123507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13">
            <a:extLst>
              <a:ext uri="{FF2B5EF4-FFF2-40B4-BE49-F238E27FC236}">
                <a16:creationId xmlns:a16="http://schemas.microsoft.com/office/drawing/2014/main" id="{E7A756A1-60EB-4F5A-AAE5-0716E296CD1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607604" y="4065997"/>
            <a:ext cx="2514600" cy="1257300"/>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10">
            <a:extLst>
              <a:ext uri="{FF2B5EF4-FFF2-40B4-BE49-F238E27FC236}">
                <a16:creationId xmlns:a16="http://schemas.microsoft.com/office/drawing/2014/main" id="{C0D0D6B0-6308-4841-9016-DCCC67E1A4D5}"/>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0" name="Rectangle 11">
            <a:extLst>
              <a:ext uri="{FF2B5EF4-FFF2-40B4-BE49-F238E27FC236}">
                <a16:creationId xmlns:a16="http://schemas.microsoft.com/office/drawing/2014/main" id="{91225B02-FD7E-4C9C-8614-863A600A3895}"/>
              </a:ext>
            </a:extLst>
          </p:cNvPr>
          <p:cNvSpPr>
            <a:spLocks noChangeArrowheads="1"/>
          </p:cNvSpPr>
          <p:nvPr/>
        </p:nvSpPr>
        <p:spPr bwMode="auto">
          <a:xfrm>
            <a:off x="0" y="12350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 name="TextBox 15">
            <a:extLst>
              <a:ext uri="{FF2B5EF4-FFF2-40B4-BE49-F238E27FC236}">
                <a16:creationId xmlns:a16="http://schemas.microsoft.com/office/drawing/2014/main" id="{42B01C89-9928-4025-BD5A-3CA92C19EE89}"/>
              </a:ext>
            </a:extLst>
          </p:cNvPr>
          <p:cNvSpPr txBox="1"/>
          <p:nvPr/>
        </p:nvSpPr>
        <p:spPr>
          <a:xfrm>
            <a:off x="6613077" y="5375906"/>
            <a:ext cx="5669687" cy="369332"/>
          </a:xfrm>
          <a:prstGeom prst="rect">
            <a:avLst/>
          </a:prstGeom>
          <a:noFill/>
        </p:spPr>
        <p:txBody>
          <a:bodyPr wrap="square" rtlCol="0">
            <a:spAutoFit/>
          </a:bodyPr>
          <a:lstStyle/>
          <a:p>
            <a:r>
              <a:rPr lang="en-IN" dirty="0"/>
              <a:t>                 Cloudy			           		Rainy</a:t>
            </a:r>
          </a:p>
        </p:txBody>
      </p:sp>
    </p:spTree>
    <p:extLst>
      <p:ext uri="{BB962C8B-B14F-4D97-AF65-F5344CB8AC3E}">
        <p14:creationId xmlns:p14="http://schemas.microsoft.com/office/powerpoint/2010/main" val="42853339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DFF89-2B50-4796-9331-F06317F2B705}"/>
              </a:ext>
            </a:extLst>
          </p:cNvPr>
          <p:cNvSpPr>
            <a:spLocks noGrp="1"/>
          </p:cNvSpPr>
          <p:nvPr>
            <p:ph type="title"/>
          </p:nvPr>
        </p:nvSpPr>
        <p:spPr>
          <a:xfrm>
            <a:off x="1484309" y="-459420"/>
            <a:ext cx="10018713" cy="1752599"/>
          </a:xfrm>
        </p:spPr>
        <p:txBody>
          <a:bodyPr/>
          <a:lstStyle/>
          <a:p>
            <a:r>
              <a:rPr lang="en-IN" dirty="0"/>
              <a:t>Variational Auto Encoder (VAE)</a:t>
            </a:r>
          </a:p>
        </p:txBody>
      </p:sp>
      <p:sp>
        <p:nvSpPr>
          <p:cNvPr id="3" name="Content Placeholder 2">
            <a:extLst>
              <a:ext uri="{FF2B5EF4-FFF2-40B4-BE49-F238E27FC236}">
                <a16:creationId xmlns:a16="http://schemas.microsoft.com/office/drawing/2014/main" id="{0B6986E1-B56C-4637-AD30-E558B7FD9FCA}"/>
              </a:ext>
            </a:extLst>
          </p:cNvPr>
          <p:cNvSpPr>
            <a:spLocks noGrp="1"/>
          </p:cNvSpPr>
          <p:nvPr>
            <p:ph idx="1"/>
          </p:nvPr>
        </p:nvSpPr>
        <p:spPr>
          <a:xfrm>
            <a:off x="1564207" y="1769244"/>
            <a:ext cx="4596896" cy="3956852"/>
          </a:xfrm>
        </p:spPr>
        <p:txBody>
          <a:bodyPr/>
          <a:lstStyle/>
          <a:p>
            <a:pPr>
              <a:lnSpc>
                <a:spcPct val="107000"/>
              </a:lnSpc>
              <a:spcAft>
                <a:spcPts val="800"/>
              </a:spcAft>
            </a:pPr>
            <a:r>
              <a:rPr lang="en-IN" sz="1800" dirty="0">
                <a:effectLst/>
                <a:latin typeface="Calibri" panose="020F0502020204030204" pitchFamily="34" charset="0"/>
                <a:ea typeface="Calibri" panose="020F0502020204030204" pitchFamily="34" charset="0"/>
                <a:cs typeface="Times New Roman" panose="02020603050405020304" pitchFamily="18" charset="0"/>
              </a:rPr>
              <a:t>In general, the images are of greater sizes, however when we use Neural networks we can try to reduce the image size while retaining most of its features. This type of compression that we use here is called Latent Space Encoding.</a:t>
            </a:r>
          </a:p>
          <a:p>
            <a:pPr>
              <a:lnSpc>
                <a:spcPct val="107000"/>
              </a:lnSpc>
              <a:spcAft>
                <a:spcPts val="800"/>
              </a:spcAft>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r>
              <a:rPr lang="en-IN" sz="1800" dirty="0">
                <a:effectLst/>
                <a:latin typeface="Calibri" panose="020F0502020204030204" pitchFamily="34" charset="0"/>
                <a:ea typeface="Calibri" panose="020F0502020204030204" pitchFamily="34" charset="0"/>
                <a:cs typeface="Times New Roman" panose="02020603050405020304" pitchFamily="18" charset="0"/>
              </a:rPr>
              <a:t>The structure of a typical </a:t>
            </a:r>
            <a:r>
              <a:rPr lang="en-IN" sz="1800" b="1" dirty="0">
                <a:effectLst/>
                <a:latin typeface="Calibri" panose="020F0502020204030204" pitchFamily="34" charset="0"/>
                <a:ea typeface="Calibri" panose="020F0502020204030204" pitchFamily="34" charset="0"/>
                <a:cs typeface="Times New Roman" panose="02020603050405020304" pitchFamily="18" charset="0"/>
              </a:rPr>
              <a:t>Autoencoder</a:t>
            </a:r>
            <a:r>
              <a:rPr lang="en-IN" sz="1800" dirty="0">
                <a:effectLst/>
                <a:latin typeface="Calibri" panose="020F0502020204030204" pitchFamily="34" charset="0"/>
                <a:ea typeface="Calibri" panose="020F0502020204030204" pitchFamily="34" charset="0"/>
                <a:cs typeface="Times New Roman" panose="02020603050405020304" pitchFamily="18" charset="0"/>
              </a:rPr>
              <a:t> is as shown beside:</a:t>
            </a:r>
            <a:endParaRPr lang="en-IN" dirty="0"/>
          </a:p>
        </p:txBody>
      </p:sp>
      <p:sp>
        <p:nvSpPr>
          <p:cNvPr id="4" name="TextBox 3">
            <a:extLst>
              <a:ext uri="{FF2B5EF4-FFF2-40B4-BE49-F238E27FC236}">
                <a16:creationId xmlns:a16="http://schemas.microsoft.com/office/drawing/2014/main" id="{A885B565-5B8A-4ACD-9FFA-CABC43818AA9}"/>
              </a:ext>
            </a:extLst>
          </p:cNvPr>
          <p:cNvSpPr txBox="1"/>
          <p:nvPr/>
        </p:nvSpPr>
        <p:spPr>
          <a:xfrm>
            <a:off x="1564207" y="843379"/>
            <a:ext cx="10018713" cy="646331"/>
          </a:xfrm>
          <a:prstGeom prst="rect">
            <a:avLst/>
          </a:prstGeom>
          <a:noFill/>
        </p:spPr>
        <p:txBody>
          <a:bodyPr wrap="square" rtlCol="0">
            <a:spAutoFit/>
          </a:bodyPr>
          <a:lstStyle/>
          <a:p>
            <a:r>
              <a:rPr lang="en-IN" sz="3600" dirty="0"/>
              <a:t>Auto Encoders:</a:t>
            </a:r>
          </a:p>
        </p:txBody>
      </p:sp>
      <p:pic>
        <p:nvPicPr>
          <p:cNvPr id="5" name="Picture 4">
            <a:extLst>
              <a:ext uri="{FF2B5EF4-FFF2-40B4-BE49-F238E27FC236}">
                <a16:creationId xmlns:a16="http://schemas.microsoft.com/office/drawing/2014/main" id="{C00C5ADA-1DC1-4E49-BA17-A6AD954E6181}"/>
              </a:ext>
            </a:extLst>
          </p:cNvPr>
          <p:cNvPicPr>
            <a:picLocks noChangeAspect="1"/>
          </p:cNvPicPr>
          <p:nvPr/>
        </p:nvPicPr>
        <p:blipFill rotWithShape="1">
          <a:blip r:embed="rId2">
            <a:extLst>
              <a:ext uri="{28A0092B-C50C-407E-A947-70E740481C1C}">
                <a14:useLocalDpi xmlns:a14="http://schemas.microsoft.com/office/drawing/2010/main" val="0"/>
              </a:ext>
            </a:extLst>
          </a:blip>
          <a:srcRect r="48416" b="21032"/>
          <a:stretch/>
        </p:blipFill>
        <p:spPr bwMode="auto">
          <a:xfrm>
            <a:off x="6050141" y="1769244"/>
            <a:ext cx="6141859" cy="3956852"/>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8070162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28D0410-BBE3-4911-8E00-7760BB4DADC0}"/>
              </a:ext>
            </a:extLst>
          </p:cNvPr>
          <p:cNvPicPr>
            <a:picLocks noChangeAspect="1"/>
          </p:cNvPicPr>
          <p:nvPr/>
        </p:nvPicPr>
        <p:blipFill rotWithShape="1">
          <a:blip r:embed="rId2">
            <a:extLst>
              <a:ext uri="{28A0092B-C50C-407E-A947-70E740481C1C}">
                <a14:useLocalDpi xmlns:a14="http://schemas.microsoft.com/office/drawing/2010/main" val="0"/>
              </a:ext>
            </a:extLst>
          </a:blip>
          <a:srcRect r="48416" b="21032"/>
          <a:stretch/>
        </p:blipFill>
        <p:spPr bwMode="auto">
          <a:xfrm>
            <a:off x="6959352" y="1783486"/>
            <a:ext cx="5108361" cy="3291028"/>
          </a:xfrm>
          <a:prstGeom prst="rect">
            <a:avLst/>
          </a:prstGeom>
          <a:noFill/>
          <a:ln>
            <a:noFill/>
          </a:ln>
          <a:extLst>
            <a:ext uri="{53640926-AAD7-44D8-BBD7-CCE9431645EC}">
              <a14:shadowObscured xmlns:a14="http://schemas.microsoft.com/office/drawing/2010/main"/>
            </a:ext>
          </a:extLst>
        </p:spPr>
      </p:pic>
      <p:sp>
        <p:nvSpPr>
          <p:cNvPr id="2" name="Title 1">
            <a:extLst>
              <a:ext uri="{FF2B5EF4-FFF2-40B4-BE49-F238E27FC236}">
                <a16:creationId xmlns:a16="http://schemas.microsoft.com/office/drawing/2014/main" id="{B1CDFF89-2B50-4796-9331-F06317F2B705}"/>
              </a:ext>
            </a:extLst>
          </p:cNvPr>
          <p:cNvSpPr>
            <a:spLocks noGrp="1"/>
          </p:cNvSpPr>
          <p:nvPr>
            <p:ph type="title"/>
          </p:nvPr>
        </p:nvSpPr>
        <p:spPr>
          <a:xfrm>
            <a:off x="1484309" y="-459420"/>
            <a:ext cx="10018713" cy="1752599"/>
          </a:xfrm>
        </p:spPr>
        <p:txBody>
          <a:bodyPr/>
          <a:lstStyle/>
          <a:p>
            <a:r>
              <a:rPr lang="en-IN" dirty="0"/>
              <a:t>Variational Auto Encoder (VAE)</a:t>
            </a:r>
          </a:p>
        </p:txBody>
      </p:sp>
      <p:sp>
        <p:nvSpPr>
          <p:cNvPr id="3" name="Content Placeholder 2">
            <a:extLst>
              <a:ext uri="{FF2B5EF4-FFF2-40B4-BE49-F238E27FC236}">
                <a16:creationId xmlns:a16="http://schemas.microsoft.com/office/drawing/2014/main" id="{0B6986E1-B56C-4637-AD30-E558B7FD9FCA}"/>
              </a:ext>
            </a:extLst>
          </p:cNvPr>
          <p:cNvSpPr>
            <a:spLocks noGrp="1"/>
          </p:cNvSpPr>
          <p:nvPr>
            <p:ph idx="1"/>
          </p:nvPr>
        </p:nvSpPr>
        <p:spPr>
          <a:xfrm>
            <a:off x="1421422" y="1569609"/>
            <a:ext cx="6213374" cy="4609249"/>
          </a:xfrm>
        </p:spPr>
        <p:txBody>
          <a:bodyPr>
            <a:normAutofit lnSpcReduction="10000"/>
          </a:bodyPr>
          <a:lstStyle/>
          <a:p>
            <a:pPr>
              <a:lnSpc>
                <a:spcPct val="107000"/>
              </a:lnSpc>
              <a:spcAft>
                <a:spcPts val="800"/>
              </a:spcAft>
            </a:pPr>
            <a:r>
              <a:rPr lang="en-IN" sz="1600" dirty="0">
                <a:effectLst/>
                <a:latin typeface="Calibri" panose="020F0502020204030204" pitchFamily="34" charset="0"/>
                <a:ea typeface="Calibri" panose="020F0502020204030204" pitchFamily="34" charset="0"/>
                <a:cs typeface="Times New Roman" panose="02020603050405020304" pitchFamily="18" charset="0"/>
              </a:rPr>
              <a:t>Latent Space : The ‘e(x)’ encoded space is known as the Latent Space.</a:t>
            </a:r>
          </a:p>
          <a:p>
            <a:pPr>
              <a:lnSpc>
                <a:spcPct val="107000"/>
              </a:lnSpc>
              <a:spcAft>
                <a:spcPts val="800"/>
              </a:spcAft>
            </a:pPr>
            <a:r>
              <a:rPr lang="en-IN" sz="1600" dirty="0">
                <a:effectLst/>
                <a:latin typeface="Calibri" panose="020F0502020204030204" pitchFamily="34" charset="0"/>
                <a:ea typeface="Calibri" panose="020F0502020204030204" pitchFamily="34" charset="0"/>
                <a:cs typeface="Times New Roman" panose="02020603050405020304" pitchFamily="18" charset="0"/>
              </a:rPr>
              <a:t>Interpolation : Interpolation refers to interpolating (finding points in between) between two given inputs ‘x</a:t>
            </a:r>
            <a:r>
              <a:rPr lang="en-IN" sz="1600" baseline="-25000" dirty="0">
                <a:effectLst/>
                <a:latin typeface="Calibri" panose="020F0502020204030204" pitchFamily="34" charset="0"/>
                <a:ea typeface="Calibri" panose="020F0502020204030204" pitchFamily="34" charset="0"/>
                <a:cs typeface="Times New Roman" panose="02020603050405020304" pitchFamily="18" charset="0"/>
              </a:rPr>
              <a:t>1</a:t>
            </a:r>
            <a:r>
              <a:rPr lang="en-IN" sz="1600" dirty="0">
                <a:effectLst/>
                <a:latin typeface="Calibri" panose="020F0502020204030204" pitchFamily="34" charset="0"/>
                <a:ea typeface="Calibri" panose="020F0502020204030204" pitchFamily="34" charset="0"/>
                <a:cs typeface="Times New Roman" panose="02020603050405020304" pitchFamily="18" charset="0"/>
              </a:rPr>
              <a:t>’ and ‘x</a:t>
            </a:r>
            <a:r>
              <a:rPr lang="en-IN" sz="1600" baseline="-25000" dirty="0">
                <a:effectLst/>
                <a:latin typeface="Calibri" panose="020F0502020204030204" pitchFamily="34" charset="0"/>
                <a:ea typeface="Calibri" panose="020F0502020204030204" pitchFamily="34" charset="0"/>
                <a:cs typeface="Times New Roman" panose="02020603050405020304" pitchFamily="18" charset="0"/>
              </a:rPr>
              <a:t>2</a:t>
            </a:r>
            <a:r>
              <a:rPr lang="en-IN" sz="1600" dirty="0">
                <a:effectLst/>
                <a:latin typeface="Calibri" panose="020F0502020204030204" pitchFamily="34" charset="0"/>
                <a:ea typeface="Calibri" panose="020F0502020204030204" pitchFamily="34" charset="0"/>
                <a:cs typeface="Times New Roman" panose="02020603050405020304" pitchFamily="18" charset="0"/>
              </a:rPr>
              <a:t>’.</a:t>
            </a:r>
          </a:p>
          <a:p>
            <a:pPr>
              <a:lnSpc>
                <a:spcPct val="107000"/>
              </a:lnSpc>
              <a:spcAft>
                <a:spcPts val="800"/>
              </a:spcAft>
            </a:pPr>
            <a:r>
              <a:rPr lang="en-IN" sz="1600" dirty="0">
                <a:effectLst/>
                <a:latin typeface="Calibri" panose="020F0502020204030204" pitchFamily="34" charset="0"/>
                <a:ea typeface="Calibri" panose="020F0502020204030204" pitchFamily="34" charset="0"/>
                <a:cs typeface="Times New Roman" panose="02020603050405020304" pitchFamily="18" charset="0"/>
              </a:rPr>
              <a:t>Instead of interpolating right between the direct inputs ‘X</a:t>
            </a:r>
            <a:r>
              <a:rPr lang="en-IN" sz="1600" baseline="-25000" dirty="0">
                <a:effectLst/>
                <a:latin typeface="Calibri" panose="020F0502020204030204" pitchFamily="34" charset="0"/>
                <a:ea typeface="Calibri" panose="020F0502020204030204" pitchFamily="34" charset="0"/>
                <a:cs typeface="Times New Roman" panose="02020603050405020304" pitchFamily="18" charset="0"/>
              </a:rPr>
              <a:t>1</a:t>
            </a:r>
            <a:r>
              <a:rPr lang="en-IN" sz="1600" dirty="0">
                <a:effectLst/>
                <a:latin typeface="Calibri" panose="020F0502020204030204" pitchFamily="34" charset="0"/>
                <a:ea typeface="Calibri" panose="020F0502020204030204" pitchFamily="34" charset="0"/>
                <a:cs typeface="Times New Roman" panose="02020603050405020304" pitchFamily="18" charset="0"/>
              </a:rPr>
              <a:t>’ and ‘X</a:t>
            </a:r>
            <a:r>
              <a:rPr lang="en-IN" sz="1600" baseline="-25000" dirty="0">
                <a:effectLst/>
                <a:latin typeface="Calibri" panose="020F0502020204030204" pitchFamily="34" charset="0"/>
                <a:ea typeface="Calibri" panose="020F0502020204030204" pitchFamily="34" charset="0"/>
                <a:cs typeface="Times New Roman" panose="02020603050405020304" pitchFamily="18" charset="0"/>
              </a:rPr>
              <a:t>2</a:t>
            </a:r>
            <a:r>
              <a:rPr lang="en-IN" sz="1600" dirty="0">
                <a:effectLst/>
                <a:latin typeface="Calibri" panose="020F0502020204030204" pitchFamily="34" charset="0"/>
                <a:ea typeface="Calibri" panose="020F0502020204030204" pitchFamily="34" charset="0"/>
                <a:cs typeface="Times New Roman" panose="02020603050405020304" pitchFamily="18" charset="0"/>
              </a:rPr>
              <a:t>’, we use the latent space encoded ‘n’ dimensional values for these inputs and interpolate between them.</a:t>
            </a:r>
          </a:p>
          <a:p>
            <a:pPr>
              <a:lnSpc>
                <a:spcPct val="107000"/>
              </a:lnSpc>
              <a:spcAft>
                <a:spcPts val="800"/>
              </a:spcAft>
            </a:pPr>
            <a:r>
              <a:rPr lang="en-IN" sz="1600" dirty="0">
                <a:effectLst/>
                <a:latin typeface="Calibri" panose="020F0502020204030204" pitchFamily="34" charset="0"/>
                <a:ea typeface="Calibri" panose="020F0502020204030204" pitchFamily="34" charset="0"/>
                <a:cs typeface="Times New Roman" panose="02020603050405020304" pitchFamily="18" charset="0"/>
              </a:rPr>
              <a:t>For inputs say x</a:t>
            </a:r>
            <a:r>
              <a:rPr lang="en-IN" sz="1600" baseline="-25000" dirty="0">
                <a:effectLst/>
                <a:latin typeface="Calibri" panose="020F0502020204030204" pitchFamily="34" charset="0"/>
                <a:ea typeface="Calibri" panose="020F0502020204030204" pitchFamily="34" charset="0"/>
                <a:cs typeface="Times New Roman" panose="02020603050405020304" pitchFamily="18" charset="0"/>
              </a:rPr>
              <a:t>1</a:t>
            </a:r>
            <a:r>
              <a:rPr lang="en-IN" sz="1600" dirty="0">
                <a:effectLst/>
                <a:latin typeface="Calibri" panose="020F0502020204030204" pitchFamily="34" charset="0"/>
                <a:ea typeface="Calibri" panose="020F0502020204030204" pitchFamily="34" charset="0"/>
                <a:cs typeface="Times New Roman" panose="02020603050405020304" pitchFamily="18" charset="0"/>
              </a:rPr>
              <a:t> and x</a:t>
            </a:r>
            <a:r>
              <a:rPr lang="en-IN" sz="1600" baseline="-25000" dirty="0">
                <a:effectLst/>
                <a:latin typeface="Calibri" panose="020F0502020204030204" pitchFamily="34" charset="0"/>
                <a:ea typeface="Calibri" panose="020F0502020204030204" pitchFamily="34" charset="0"/>
                <a:cs typeface="Times New Roman" panose="02020603050405020304" pitchFamily="18" charset="0"/>
              </a:rPr>
              <a:t>2</a:t>
            </a:r>
            <a:r>
              <a:rPr lang="en-IN" sz="1600" dirty="0">
                <a:effectLst/>
                <a:latin typeface="Calibri" panose="020F0502020204030204" pitchFamily="34" charset="0"/>
                <a:ea typeface="Calibri" panose="020F0502020204030204" pitchFamily="34" charset="0"/>
                <a:cs typeface="Times New Roman" panose="02020603050405020304" pitchFamily="18" charset="0"/>
              </a:rPr>
              <a:t> , let the encoder give outputs : e(x</a:t>
            </a:r>
            <a:r>
              <a:rPr lang="en-IN" sz="1600" baseline="-25000" dirty="0">
                <a:effectLst/>
                <a:latin typeface="Calibri" panose="020F0502020204030204" pitchFamily="34" charset="0"/>
                <a:ea typeface="Calibri" panose="020F0502020204030204" pitchFamily="34" charset="0"/>
                <a:cs typeface="Times New Roman" panose="02020603050405020304" pitchFamily="18" charset="0"/>
              </a:rPr>
              <a:t>1</a:t>
            </a:r>
            <a:r>
              <a:rPr lang="en-IN" sz="1600" dirty="0">
                <a:effectLst/>
                <a:latin typeface="Calibri" panose="020F0502020204030204" pitchFamily="34" charset="0"/>
                <a:ea typeface="Calibri" panose="020F0502020204030204" pitchFamily="34" charset="0"/>
                <a:cs typeface="Times New Roman" panose="02020603050405020304" pitchFamily="18" charset="0"/>
              </a:rPr>
              <a:t>)=e</a:t>
            </a:r>
            <a:r>
              <a:rPr lang="en-IN" sz="1600" baseline="-25000" dirty="0">
                <a:effectLst/>
                <a:latin typeface="Calibri" panose="020F0502020204030204" pitchFamily="34" charset="0"/>
                <a:ea typeface="Calibri" panose="020F0502020204030204" pitchFamily="34" charset="0"/>
                <a:cs typeface="Times New Roman" panose="02020603050405020304" pitchFamily="18" charset="0"/>
              </a:rPr>
              <a:t>1</a:t>
            </a:r>
            <a:r>
              <a:rPr lang="en-IN" sz="1600" dirty="0">
                <a:effectLst/>
                <a:latin typeface="Calibri" panose="020F0502020204030204" pitchFamily="34" charset="0"/>
                <a:ea typeface="Calibri" panose="020F0502020204030204" pitchFamily="34" charset="0"/>
                <a:cs typeface="Times New Roman" panose="02020603050405020304" pitchFamily="18" charset="0"/>
              </a:rPr>
              <a:t> and e(x</a:t>
            </a:r>
            <a:r>
              <a:rPr lang="en-IN" sz="1600" baseline="-25000" dirty="0">
                <a:effectLst/>
                <a:latin typeface="Calibri" panose="020F0502020204030204" pitchFamily="34" charset="0"/>
                <a:ea typeface="Calibri" panose="020F0502020204030204" pitchFamily="34" charset="0"/>
                <a:cs typeface="Times New Roman" panose="02020603050405020304" pitchFamily="18" charset="0"/>
              </a:rPr>
              <a:t>2</a:t>
            </a:r>
            <a:r>
              <a:rPr lang="en-IN" sz="1600" dirty="0">
                <a:effectLst/>
                <a:latin typeface="Calibri" panose="020F0502020204030204" pitchFamily="34" charset="0"/>
                <a:ea typeface="Calibri" panose="020F0502020204030204" pitchFamily="34" charset="0"/>
                <a:cs typeface="Times New Roman" panose="02020603050405020304" pitchFamily="18" charset="0"/>
              </a:rPr>
              <a:t>)=e</a:t>
            </a:r>
            <a:r>
              <a:rPr lang="en-IN" sz="1600" baseline="-25000" dirty="0">
                <a:effectLst/>
                <a:latin typeface="Calibri" panose="020F0502020204030204" pitchFamily="34" charset="0"/>
                <a:ea typeface="Calibri" panose="020F0502020204030204" pitchFamily="34" charset="0"/>
                <a:cs typeface="Times New Roman" panose="02020603050405020304" pitchFamily="18" charset="0"/>
              </a:rPr>
              <a:t>2</a:t>
            </a:r>
            <a:r>
              <a:rPr lang="en-IN" sz="1600" dirty="0">
                <a:effectLst/>
                <a:latin typeface="Calibri" panose="020F0502020204030204" pitchFamily="34" charset="0"/>
                <a:ea typeface="Calibri" panose="020F0502020204030204" pitchFamily="34" charset="0"/>
                <a:cs typeface="Times New Roman" panose="02020603050405020304" pitchFamily="18" charset="0"/>
              </a:rPr>
              <a:t> , where e</a:t>
            </a:r>
            <a:r>
              <a:rPr lang="en-IN" sz="1600" baseline="-25000" dirty="0">
                <a:effectLst/>
                <a:latin typeface="Calibri" panose="020F0502020204030204" pitchFamily="34" charset="0"/>
                <a:ea typeface="Calibri" panose="020F0502020204030204" pitchFamily="34" charset="0"/>
                <a:cs typeface="Times New Roman" panose="02020603050405020304" pitchFamily="18" charset="0"/>
              </a:rPr>
              <a:t>1</a:t>
            </a:r>
            <a:r>
              <a:rPr lang="en-IN" sz="1600" dirty="0">
                <a:effectLst/>
                <a:latin typeface="Calibri" panose="020F0502020204030204" pitchFamily="34" charset="0"/>
                <a:ea typeface="Calibri" panose="020F0502020204030204" pitchFamily="34" charset="0"/>
                <a:cs typeface="Times New Roman" panose="02020603050405020304" pitchFamily="18" charset="0"/>
              </a:rPr>
              <a:t> and e</a:t>
            </a:r>
            <a:r>
              <a:rPr lang="en-IN" sz="1600" baseline="-25000" dirty="0">
                <a:effectLst/>
                <a:latin typeface="Calibri" panose="020F0502020204030204" pitchFamily="34" charset="0"/>
                <a:ea typeface="Calibri" panose="020F0502020204030204" pitchFamily="34" charset="0"/>
                <a:cs typeface="Times New Roman" panose="02020603050405020304" pitchFamily="18" charset="0"/>
              </a:rPr>
              <a:t>2 </a:t>
            </a:r>
            <a:r>
              <a:rPr lang="en-IN" sz="1600" dirty="0">
                <a:effectLst/>
                <a:latin typeface="Calibri" panose="020F0502020204030204" pitchFamily="34" charset="0"/>
                <a:ea typeface="Calibri" panose="020F0502020204030204" pitchFamily="34" charset="0"/>
                <a:cs typeface="Times New Roman" panose="02020603050405020304" pitchFamily="18" charset="0"/>
              </a:rPr>
              <a:t>belong to e(x) space.</a:t>
            </a:r>
          </a:p>
          <a:p>
            <a:pPr>
              <a:lnSpc>
                <a:spcPct val="107000"/>
              </a:lnSpc>
              <a:spcAft>
                <a:spcPts val="800"/>
              </a:spcAft>
            </a:pPr>
            <a:r>
              <a:rPr lang="en-IN" sz="1600" dirty="0">
                <a:effectLst/>
                <a:latin typeface="Calibri" panose="020F0502020204030204" pitchFamily="34" charset="0"/>
                <a:ea typeface="Calibri" panose="020F0502020204030204" pitchFamily="34" charset="0"/>
                <a:cs typeface="Times New Roman" panose="02020603050405020304" pitchFamily="18" charset="0"/>
              </a:rPr>
              <a:t>Suppose we need ‘k’ latent space images then the </a:t>
            </a:r>
            <a:r>
              <a:rPr lang="en-IN" sz="1600" dirty="0" err="1">
                <a:effectLst/>
                <a:latin typeface="Calibri" panose="020F0502020204030204" pitchFamily="34" charset="0"/>
                <a:ea typeface="Calibri" panose="020F0502020204030204" pitchFamily="34" charset="0"/>
                <a:cs typeface="Times New Roman" panose="02020603050405020304" pitchFamily="18" charset="0"/>
              </a:rPr>
              <a:t>i</a:t>
            </a:r>
            <a:r>
              <a:rPr lang="en-IN" sz="1600" baseline="30000" dirty="0" err="1">
                <a:effectLst/>
                <a:latin typeface="Calibri" panose="020F0502020204030204" pitchFamily="34" charset="0"/>
                <a:ea typeface="Calibri" panose="020F0502020204030204" pitchFamily="34" charset="0"/>
                <a:cs typeface="Times New Roman" panose="02020603050405020304" pitchFamily="18" charset="0"/>
              </a:rPr>
              <a:t>th</a:t>
            </a:r>
            <a:r>
              <a:rPr lang="en-IN" sz="1600" dirty="0">
                <a:effectLst/>
                <a:latin typeface="Calibri" panose="020F0502020204030204" pitchFamily="34" charset="0"/>
                <a:ea typeface="Calibri" panose="020F0502020204030204" pitchFamily="34" charset="0"/>
                <a:cs typeface="Times New Roman" panose="02020603050405020304" pitchFamily="18" charset="0"/>
              </a:rPr>
              <a:t> image between e</a:t>
            </a:r>
            <a:r>
              <a:rPr lang="en-IN" sz="1600" baseline="-25000" dirty="0">
                <a:effectLst/>
                <a:latin typeface="Calibri" panose="020F0502020204030204" pitchFamily="34" charset="0"/>
                <a:ea typeface="Calibri" panose="020F0502020204030204" pitchFamily="34" charset="0"/>
                <a:cs typeface="Times New Roman" panose="02020603050405020304" pitchFamily="18" charset="0"/>
              </a:rPr>
              <a:t>1</a:t>
            </a:r>
            <a:r>
              <a:rPr lang="en-IN" sz="1600" dirty="0">
                <a:effectLst/>
                <a:latin typeface="Calibri" panose="020F0502020204030204" pitchFamily="34" charset="0"/>
                <a:ea typeface="Calibri" panose="020F0502020204030204" pitchFamily="34" charset="0"/>
                <a:cs typeface="Times New Roman" panose="02020603050405020304" pitchFamily="18" charset="0"/>
              </a:rPr>
              <a:t> and e</a:t>
            </a:r>
            <a:r>
              <a:rPr lang="en-IN" sz="1600" baseline="-25000" dirty="0">
                <a:effectLst/>
                <a:latin typeface="Calibri" panose="020F0502020204030204" pitchFamily="34" charset="0"/>
                <a:ea typeface="Calibri" panose="020F0502020204030204" pitchFamily="34" charset="0"/>
                <a:cs typeface="Times New Roman" panose="02020603050405020304" pitchFamily="18" charset="0"/>
              </a:rPr>
              <a:t>2</a:t>
            </a:r>
            <a:r>
              <a:rPr lang="en-IN" sz="1600" dirty="0">
                <a:effectLst/>
                <a:latin typeface="Calibri" panose="020F0502020204030204" pitchFamily="34" charset="0"/>
                <a:ea typeface="Calibri" panose="020F0502020204030204" pitchFamily="34" charset="0"/>
                <a:cs typeface="Times New Roman" panose="02020603050405020304" pitchFamily="18" charset="0"/>
              </a:rPr>
              <a:t> is given as : </a:t>
            </a:r>
          </a:p>
          <a:p>
            <a:pPr algn="ctr">
              <a:lnSpc>
                <a:spcPct val="107000"/>
              </a:lnSpc>
              <a:spcAft>
                <a:spcPts val="800"/>
              </a:spcAft>
            </a:pP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endParaRPr lang="en-IN" sz="1600" dirty="0">
              <a:latin typeface="Calibri" panose="020F0502020204030204" pitchFamily="34" charset="0"/>
              <a:ea typeface="Calibri" panose="020F0502020204030204" pitchFamily="34" charset="0"/>
              <a:cs typeface="Times New Roman" panose="02020603050405020304" pitchFamily="18" charset="0"/>
            </a:endParaRPr>
          </a:p>
          <a:p>
            <a:pPr marL="0" indent="0" algn="ctr">
              <a:lnSpc>
                <a:spcPct val="107000"/>
              </a:lnSpc>
              <a:spcAft>
                <a:spcPts val="800"/>
              </a:spcAft>
              <a:buNone/>
            </a:pP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600" dirty="0">
                <a:effectLst/>
                <a:latin typeface="Calibri" panose="020F0502020204030204" pitchFamily="34" charset="0"/>
                <a:ea typeface="Calibri" panose="020F0502020204030204" pitchFamily="34" charset="0"/>
                <a:cs typeface="Times New Roman" panose="02020603050405020304" pitchFamily="18" charset="0"/>
              </a:rPr>
              <a:t>Where the 0</a:t>
            </a:r>
            <a:r>
              <a:rPr lang="en-IN" sz="1600" baseline="30000" dirty="0">
                <a:effectLst/>
                <a:latin typeface="Calibri" panose="020F0502020204030204" pitchFamily="34" charset="0"/>
                <a:ea typeface="Calibri" panose="020F0502020204030204" pitchFamily="34" charset="0"/>
                <a:cs typeface="Times New Roman" panose="02020603050405020304" pitchFamily="18" charset="0"/>
              </a:rPr>
              <a:t>th</a:t>
            </a:r>
            <a:r>
              <a:rPr lang="en-IN" sz="1600" dirty="0">
                <a:effectLst/>
                <a:latin typeface="Calibri" panose="020F0502020204030204" pitchFamily="34" charset="0"/>
                <a:ea typeface="Calibri" panose="020F0502020204030204" pitchFamily="34" charset="0"/>
                <a:cs typeface="Times New Roman" panose="02020603050405020304" pitchFamily="18" charset="0"/>
              </a:rPr>
              <a:t> image is e</a:t>
            </a:r>
            <a:r>
              <a:rPr lang="en-IN" sz="1600" baseline="-25000" dirty="0">
                <a:effectLst/>
                <a:latin typeface="Calibri" panose="020F0502020204030204" pitchFamily="34" charset="0"/>
                <a:ea typeface="Calibri" panose="020F0502020204030204" pitchFamily="34" charset="0"/>
                <a:cs typeface="Times New Roman" panose="02020603050405020304" pitchFamily="18" charset="0"/>
              </a:rPr>
              <a:t>1</a:t>
            </a:r>
            <a:r>
              <a:rPr lang="en-IN" sz="1600" dirty="0">
                <a:effectLst/>
                <a:latin typeface="Calibri" panose="020F0502020204030204" pitchFamily="34" charset="0"/>
                <a:ea typeface="Calibri" panose="020F0502020204030204" pitchFamily="34" charset="0"/>
                <a:cs typeface="Times New Roman" panose="02020603050405020304" pitchFamily="18" charset="0"/>
              </a:rPr>
              <a:t> itself and the k</a:t>
            </a:r>
            <a:r>
              <a:rPr lang="en-IN" sz="1600" baseline="-25000" dirty="0">
                <a:effectLst/>
                <a:latin typeface="Calibri" panose="020F0502020204030204" pitchFamily="34" charset="0"/>
                <a:ea typeface="Calibri" panose="020F0502020204030204" pitchFamily="34" charset="0"/>
                <a:cs typeface="Times New Roman" panose="02020603050405020304" pitchFamily="18" charset="0"/>
              </a:rPr>
              <a:t>th</a:t>
            </a:r>
            <a:r>
              <a:rPr lang="en-IN" sz="1600" dirty="0">
                <a:effectLst/>
                <a:latin typeface="Calibri" panose="020F0502020204030204" pitchFamily="34" charset="0"/>
                <a:ea typeface="Calibri" panose="020F0502020204030204" pitchFamily="34" charset="0"/>
                <a:cs typeface="Times New Roman" panose="02020603050405020304" pitchFamily="18" charset="0"/>
              </a:rPr>
              <a:t> image is e</a:t>
            </a:r>
            <a:r>
              <a:rPr lang="en-IN" sz="1600" baseline="-25000" dirty="0">
                <a:effectLst/>
                <a:latin typeface="Calibri" panose="020F0502020204030204" pitchFamily="34" charset="0"/>
                <a:ea typeface="Calibri" panose="020F0502020204030204" pitchFamily="34" charset="0"/>
                <a:cs typeface="Times New Roman" panose="02020603050405020304" pitchFamily="18" charset="0"/>
              </a:rPr>
              <a:t>2</a:t>
            </a:r>
            <a:r>
              <a:rPr lang="en-IN" sz="1600" dirty="0">
                <a:effectLst/>
                <a:latin typeface="Calibri" panose="020F0502020204030204" pitchFamily="34" charset="0"/>
                <a:ea typeface="Calibri" panose="020F0502020204030204" pitchFamily="34" charset="0"/>
                <a:cs typeface="Times New Roman" panose="02020603050405020304" pitchFamily="18" charset="0"/>
              </a:rPr>
              <a:t> itself.</a:t>
            </a:r>
          </a:p>
        </p:txBody>
      </p:sp>
      <p:sp>
        <p:nvSpPr>
          <p:cNvPr id="4" name="TextBox 3">
            <a:extLst>
              <a:ext uri="{FF2B5EF4-FFF2-40B4-BE49-F238E27FC236}">
                <a16:creationId xmlns:a16="http://schemas.microsoft.com/office/drawing/2014/main" id="{A885B565-5B8A-4ACD-9FFA-CABC43818AA9}"/>
              </a:ext>
            </a:extLst>
          </p:cNvPr>
          <p:cNvSpPr txBox="1"/>
          <p:nvPr/>
        </p:nvSpPr>
        <p:spPr>
          <a:xfrm>
            <a:off x="1564207" y="843379"/>
            <a:ext cx="10018713" cy="646331"/>
          </a:xfrm>
          <a:prstGeom prst="rect">
            <a:avLst/>
          </a:prstGeom>
          <a:noFill/>
        </p:spPr>
        <p:txBody>
          <a:bodyPr wrap="square" rtlCol="0">
            <a:spAutoFit/>
          </a:bodyPr>
          <a:lstStyle/>
          <a:p>
            <a:r>
              <a:rPr lang="en-IN" sz="3600" dirty="0"/>
              <a:t>Latent Space Interpolation:</a:t>
            </a: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7C1A65DC-6FDA-4C2E-8D5D-90DF0FE9AA0C}"/>
                  </a:ext>
                </a:extLst>
              </p:cNvPr>
              <p:cNvSpPr txBox="1"/>
              <p:nvPr/>
            </p:nvSpPr>
            <p:spPr>
              <a:xfrm>
                <a:off x="2724569" y="4863545"/>
                <a:ext cx="2931636" cy="62235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IN" b="0" i="1" smtClean="0">
                              <a:latin typeface="Cambria Math" panose="02040503050406030204" pitchFamily="18" charset="0"/>
                            </a:rPr>
                          </m:ctrlPr>
                        </m:sSubPr>
                        <m:e>
                          <m:r>
                            <a:rPr lang="en-IN" b="0" i="1" smtClean="0">
                              <a:latin typeface="Cambria Math" panose="02040503050406030204" pitchFamily="18" charset="0"/>
                            </a:rPr>
                            <m:t>𝑒</m:t>
                          </m:r>
                        </m:e>
                        <m:sub>
                          <m:r>
                            <a:rPr lang="en-IN" b="0" i="1" smtClean="0">
                              <a:latin typeface="Cambria Math" panose="02040503050406030204" pitchFamily="18" charset="0"/>
                            </a:rPr>
                            <m:t>1−2,</m:t>
                          </m:r>
                          <m:r>
                            <a:rPr lang="en-IN" b="0" i="1" smtClean="0">
                              <a:latin typeface="Cambria Math" panose="02040503050406030204" pitchFamily="18" charset="0"/>
                            </a:rPr>
                            <m:t>𝑖</m:t>
                          </m:r>
                        </m:sub>
                      </m:sSub>
                      <m:r>
                        <a:rPr lang="en-IN" b="0" i="1" smtClean="0">
                          <a:latin typeface="Cambria Math" panose="02040503050406030204" pitchFamily="18" charset="0"/>
                        </a:rPr>
                        <m:t>=</m:t>
                      </m:r>
                      <m:d>
                        <m:dPr>
                          <m:ctrlPr>
                            <a:rPr lang="en-IN" b="0" i="1" smtClean="0">
                              <a:latin typeface="Cambria Math" panose="02040503050406030204" pitchFamily="18" charset="0"/>
                            </a:rPr>
                          </m:ctrlPr>
                        </m:dPr>
                        <m:e>
                          <m:r>
                            <a:rPr lang="en-IN" b="0" i="1" smtClean="0">
                              <a:latin typeface="Cambria Math" panose="02040503050406030204" pitchFamily="18" charset="0"/>
                            </a:rPr>
                            <m:t>1−</m:t>
                          </m:r>
                          <m:f>
                            <m:fPr>
                              <m:ctrlPr>
                                <a:rPr lang="en-IN" b="0" i="1" smtClean="0">
                                  <a:latin typeface="Cambria Math" panose="02040503050406030204" pitchFamily="18" charset="0"/>
                                </a:rPr>
                              </m:ctrlPr>
                            </m:fPr>
                            <m:num>
                              <m:r>
                                <a:rPr lang="en-IN" b="0" i="1" smtClean="0">
                                  <a:latin typeface="Cambria Math" panose="02040503050406030204" pitchFamily="18" charset="0"/>
                                </a:rPr>
                                <m:t>𝑖</m:t>
                              </m:r>
                            </m:num>
                            <m:den>
                              <m:r>
                                <a:rPr lang="en-IN" b="0" i="1" smtClean="0">
                                  <a:latin typeface="Cambria Math" panose="02040503050406030204" pitchFamily="18" charset="0"/>
                                </a:rPr>
                                <m:t>𝑘</m:t>
                              </m:r>
                            </m:den>
                          </m:f>
                        </m:e>
                      </m:d>
                      <m:sSub>
                        <m:sSubPr>
                          <m:ctrlPr>
                            <a:rPr lang="en-IN" b="0" i="1" smtClean="0">
                              <a:latin typeface="Cambria Math" panose="02040503050406030204" pitchFamily="18" charset="0"/>
                            </a:rPr>
                          </m:ctrlPr>
                        </m:sSubPr>
                        <m:e>
                          <m:r>
                            <a:rPr lang="en-IN" b="0" i="1" smtClean="0">
                              <a:latin typeface="Cambria Math" panose="02040503050406030204" pitchFamily="18" charset="0"/>
                            </a:rPr>
                            <m:t>𝑒</m:t>
                          </m:r>
                        </m:e>
                        <m:sub>
                          <m:r>
                            <a:rPr lang="en-IN" b="0" i="1" smtClean="0">
                              <a:latin typeface="Cambria Math" panose="02040503050406030204" pitchFamily="18" charset="0"/>
                            </a:rPr>
                            <m:t>1</m:t>
                          </m:r>
                        </m:sub>
                      </m:sSub>
                      <m:r>
                        <a:rPr lang="en-IN" b="0" i="1" smtClean="0">
                          <a:latin typeface="Cambria Math" panose="02040503050406030204" pitchFamily="18" charset="0"/>
                        </a:rPr>
                        <m:t>+</m:t>
                      </m:r>
                      <m:d>
                        <m:dPr>
                          <m:ctrlPr>
                            <a:rPr lang="en-IN" b="0" i="1" smtClean="0">
                              <a:latin typeface="Cambria Math" panose="02040503050406030204" pitchFamily="18" charset="0"/>
                            </a:rPr>
                          </m:ctrlPr>
                        </m:dPr>
                        <m:e>
                          <m:f>
                            <m:fPr>
                              <m:ctrlPr>
                                <a:rPr lang="en-IN" b="0" i="1" smtClean="0">
                                  <a:latin typeface="Cambria Math" panose="02040503050406030204" pitchFamily="18" charset="0"/>
                                </a:rPr>
                              </m:ctrlPr>
                            </m:fPr>
                            <m:num>
                              <m:r>
                                <a:rPr lang="en-IN" b="0" i="1" smtClean="0">
                                  <a:latin typeface="Cambria Math" panose="02040503050406030204" pitchFamily="18" charset="0"/>
                                </a:rPr>
                                <m:t>𝑖</m:t>
                              </m:r>
                            </m:num>
                            <m:den>
                              <m:r>
                                <a:rPr lang="en-IN" b="0" i="1" smtClean="0">
                                  <a:latin typeface="Cambria Math" panose="02040503050406030204" pitchFamily="18" charset="0"/>
                                </a:rPr>
                                <m:t>𝑘</m:t>
                              </m:r>
                            </m:den>
                          </m:f>
                        </m:e>
                      </m:d>
                      <m:sSub>
                        <m:sSubPr>
                          <m:ctrlPr>
                            <a:rPr lang="en-IN" b="0" i="1" smtClean="0">
                              <a:latin typeface="Cambria Math" panose="02040503050406030204" pitchFamily="18" charset="0"/>
                            </a:rPr>
                          </m:ctrlPr>
                        </m:sSubPr>
                        <m:e>
                          <m:r>
                            <a:rPr lang="en-IN" b="0" i="1" smtClean="0">
                              <a:latin typeface="Cambria Math" panose="02040503050406030204" pitchFamily="18" charset="0"/>
                            </a:rPr>
                            <m:t>𝑒</m:t>
                          </m:r>
                        </m:e>
                        <m:sub>
                          <m:r>
                            <a:rPr lang="en-IN" b="0" i="1" smtClean="0">
                              <a:latin typeface="Cambria Math" panose="02040503050406030204" pitchFamily="18" charset="0"/>
                            </a:rPr>
                            <m:t>2</m:t>
                          </m:r>
                        </m:sub>
                      </m:sSub>
                    </m:oMath>
                  </m:oMathPara>
                </a14:m>
                <a:endParaRPr lang="en-IN" dirty="0"/>
              </a:p>
            </p:txBody>
          </p:sp>
        </mc:Choice>
        <mc:Fallback xmlns="">
          <p:sp>
            <p:nvSpPr>
              <p:cNvPr id="6" name="TextBox 5">
                <a:extLst>
                  <a:ext uri="{FF2B5EF4-FFF2-40B4-BE49-F238E27FC236}">
                    <a16:creationId xmlns:a16="http://schemas.microsoft.com/office/drawing/2014/main" id="{7C1A65DC-6FDA-4C2E-8D5D-90DF0FE9AA0C}"/>
                  </a:ext>
                </a:extLst>
              </p:cNvPr>
              <p:cNvSpPr txBox="1">
                <a:spLocks noRot="1" noChangeAspect="1" noMove="1" noResize="1" noEditPoints="1" noAdjustHandles="1" noChangeArrowheads="1" noChangeShapeType="1" noTextEdit="1"/>
              </p:cNvSpPr>
              <p:nvPr/>
            </p:nvSpPr>
            <p:spPr>
              <a:xfrm>
                <a:off x="2724569" y="4863545"/>
                <a:ext cx="2931636" cy="622350"/>
              </a:xfrm>
              <a:prstGeom prst="rect">
                <a:avLst/>
              </a:prstGeom>
              <a:blipFill>
                <a:blip r:embed="rId3"/>
                <a:stretch>
                  <a:fillRect/>
                </a:stretch>
              </a:blipFill>
            </p:spPr>
            <p:txBody>
              <a:bodyPr/>
              <a:lstStyle/>
              <a:p>
                <a:r>
                  <a:rPr lang="en-IN">
                    <a:noFill/>
                  </a:rPr>
                  <a:t> </a:t>
                </a:r>
              </a:p>
            </p:txBody>
          </p:sp>
        </mc:Fallback>
      </mc:AlternateContent>
    </p:spTree>
    <p:extLst>
      <p:ext uri="{BB962C8B-B14F-4D97-AF65-F5344CB8AC3E}">
        <p14:creationId xmlns:p14="http://schemas.microsoft.com/office/powerpoint/2010/main" val="35655654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DFF89-2B50-4796-9331-F06317F2B705}"/>
              </a:ext>
            </a:extLst>
          </p:cNvPr>
          <p:cNvSpPr>
            <a:spLocks noGrp="1"/>
          </p:cNvSpPr>
          <p:nvPr>
            <p:ph type="title"/>
          </p:nvPr>
        </p:nvSpPr>
        <p:spPr>
          <a:xfrm>
            <a:off x="1484309" y="-459420"/>
            <a:ext cx="10018713" cy="1752599"/>
          </a:xfrm>
        </p:spPr>
        <p:txBody>
          <a:bodyPr/>
          <a:lstStyle/>
          <a:p>
            <a:r>
              <a:rPr lang="en-IN" dirty="0"/>
              <a:t>Variational Auto Encoder (VAE)</a:t>
            </a:r>
          </a:p>
        </p:txBody>
      </p:sp>
      <p:sp>
        <p:nvSpPr>
          <p:cNvPr id="3" name="Content Placeholder 2">
            <a:extLst>
              <a:ext uri="{FF2B5EF4-FFF2-40B4-BE49-F238E27FC236}">
                <a16:creationId xmlns:a16="http://schemas.microsoft.com/office/drawing/2014/main" id="{0B6986E1-B56C-4637-AD30-E558B7FD9FCA}"/>
              </a:ext>
            </a:extLst>
          </p:cNvPr>
          <p:cNvSpPr>
            <a:spLocks noGrp="1"/>
          </p:cNvSpPr>
          <p:nvPr>
            <p:ph idx="1"/>
          </p:nvPr>
        </p:nvSpPr>
        <p:spPr>
          <a:xfrm>
            <a:off x="1484309" y="1519563"/>
            <a:ext cx="10544934" cy="1798946"/>
          </a:xfrm>
        </p:spPr>
        <p:txBody>
          <a:bodyPr/>
          <a:lstStyle/>
          <a:p>
            <a:pPr>
              <a:lnSpc>
                <a:spcPct val="107000"/>
              </a:lnSpc>
              <a:spcAft>
                <a:spcPts val="800"/>
              </a:spcAft>
            </a:pPr>
            <a:r>
              <a:rPr lang="en-IN" sz="1800" dirty="0">
                <a:effectLst/>
                <a:latin typeface="Calibri" panose="020F0502020204030204" pitchFamily="34" charset="0"/>
                <a:ea typeface="Calibri" panose="020F0502020204030204" pitchFamily="34" charset="0"/>
                <a:cs typeface="Times New Roman" panose="02020603050405020304" pitchFamily="18" charset="0"/>
              </a:rPr>
              <a:t>A </a:t>
            </a:r>
            <a:r>
              <a:rPr lang="en-IN" sz="1800" b="1" dirty="0">
                <a:effectLst/>
                <a:latin typeface="Calibri" panose="020F0502020204030204" pitchFamily="34" charset="0"/>
                <a:ea typeface="Calibri" panose="020F0502020204030204" pitchFamily="34" charset="0"/>
                <a:cs typeface="Times New Roman" panose="02020603050405020304" pitchFamily="18" charset="0"/>
              </a:rPr>
              <a:t>Variational Autoencoder</a:t>
            </a:r>
            <a:r>
              <a:rPr lang="en-IN" sz="1800" dirty="0">
                <a:effectLst/>
                <a:latin typeface="Calibri" panose="020F0502020204030204" pitchFamily="34" charset="0"/>
                <a:ea typeface="Calibri" panose="020F0502020204030204" pitchFamily="34" charset="0"/>
                <a:cs typeface="Times New Roman" panose="02020603050405020304" pitchFamily="18" charset="0"/>
              </a:rPr>
              <a:t> can be defined as being an autoencoder while training is regularized to avoid overfitting and ensure that the latent space has good properties that enable decoding in a fruitful way.</a:t>
            </a:r>
          </a:p>
          <a:p>
            <a:pPr>
              <a:lnSpc>
                <a:spcPct val="107000"/>
              </a:lnSpc>
              <a:spcAft>
                <a:spcPts val="800"/>
              </a:spcAft>
            </a:pPr>
            <a:r>
              <a:rPr lang="en-IN" sz="1800" dirty="0">
                <a:effectLst/>
                <a:latin typeface="Calibri" panose="020F0502020204030204" pitchFamily="34" charset="0"/>
                <a:ea typeface="Calibri" panose="020F0502020204030204" pitchFamily="34" charset="0"/>
                <a:cs typeface="Times New Roman" panose="02020603050405020304" pitchFamily="18" charset="0"/>
              </a:rPr>
              <a:t>Instead of encoding an input as a single point as we were doing in Autoencoders, here we encode it as a distribution over latent space. </a:t>
            </a:r>
          </a:p>
        </p:txBody>
      </p:sp>
      <p:sp>
        <p:nvSpPr>
          <p:cNvPr id="4" name="TextBox 3">
            <a:extLst>
              <a:ext uri="{FF2B5EF4-FFF2-40B4-BE49-F238E27FC236}">
                <a16:creationId xmlns:a16="http://schemas.microsoft.com/office/drawing/2014/main" id="{A885B565-5B8A-4ACD-9FFA-CABC43818AA9}"/>
              </a:ext>
            </a:extLst>
          </p:cNvPr>
          <p:cNvSpPr txBox="1"/>
          <p:nvPr/>
        </p:nvSpPr>
        <p:spPr>
          <a:xfrm>
            <a:off x="1564207" y="843379"/>
            <a:ext cx="10018713" cy="646331"/>
          </a:xfrm>
          <a:prstGeom prst="rect">
            <a:avLst/>
          </a:prstGeom>
          <a:noFill/>
        </p:spPr>
        <p:txBody>
          <a:bodyPr wrap="square" rtlCol="0">
            <a:spAutoFit/>
          </a:bodyPr>
          <a:lstStyle/>
          <a:p>
            <a:r>
              <a:rPr lang="en-IN" sz="3600" dirty="0"/>
              <a:t>Variational Auto Encoders:</a:t>
            </a:r>
          </a:p>
        </p:txBody>
      </p:sp>
      <p:pic>
        <p:nvPicPr>
          <p:cNvPr id="6" name="Picture 5">
            <a:extLst>
              <a:ext uri="{FF2B5EF4-FFF2-40B4-BE49-F238E27FC236}">
                <a16:creationId xmlns:a16="http://schemas.microsoft.com/office/drawing/2014/main" id="{5102B471-A7DC-4E46-9ACE-18F1A1CF3F00}"/>
              </a:ext>
            </a:extLst>
          </p:cNvPr>
          <p:cNvPicPr>
            <a:picLocks noChangeAspect="1"/>
          </p:cNvPicPr>
          <p:nvPr/>
        </p:nvPicPr>
        <p:blipFill rotWithShape="1">
          <a:blip r:embed="rId2">
            <a:extLst>
              <a:ext uri="{28A0092B-C50C-407E-A947-70E740481C1C}">
                <a14:useLocalDpi xmlns:a14="http://schemas.microsoft.com/office/drawing/2010/main" val="0"/>
              </a:ext>
            </a:extLst>
          </a:blip>
          <a:srcRect l="11566" t="7663" r="11589" b="39234"/>
          <a:stretch/>
        </p:blipFill>
        <p:spPr bwMode="auto">
          <a:xfrm>
            <a:off x="2478376" y="3348362"/>
            <a:ext cx="7235248" cy="2428688"/>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145795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DFF89-2B50-4796-9331-F06317F2B705}"/>
              </a:ext>
            </a:extLst>
          </p:cNvPr>
          <p:cNvSpPr>
            <a:spLocks noGrp="1"/>
          </p:cNvSpPr>
          <p:nvPr>
            <p:ph type="title"/>
          </p:nvPr>
        </p:nvSpPr>
        <p:spPr>
          <a:xfrm>
            <a:off x="1484309" y="-459420"/>
            <a:ext cx="10018713" cy="1752599"/>
          </a:xfrm>
        </p:spPr>
        <p:txBody>
          <a:bodyPr/>
          <a:lstStyle/>
          <a:p>
            <a:r>
              <a:rPr lang="en-IN" dirty="0"/>
              <a:t>Variational Auto Encoder (VAE)</a:t>
            </a:r>
          </a:p>
        </p:txBody>
      </p:sp>
      <p:sp>
        <p:nvSpPr>
          <p:cNvPr id="3" name="Content Placeholder 2">
            <a:extLst>
              <a:ext uri="{FF2B5EF4-FFF2-40B4-BE49-F238E27FC236}">
                <a16:creationId xmlns:a16="http://schemas.microsoft.com/office/drawing/2014/main" id="{0B6986E1-B56C-4637-AD30-E558B7FD9FCA}"/>
              </a:ext>
            </a:extLst>
          </p:cNvPr>
          <p:cNvSpPr>
            <a:spLocks noGrp="1"/>
          </p:cNvSpPr>
          <p:nvPr>
            <p:ph idx="1"/>
          </p:nvPr>
        </p:nvSpPr>
        <p:spPr>
          <a:xfrm>
            <a:off x="1484309" y="1519563"/>
            <a:ext cx="10544934" cy="2617432"/>
          </a:xfrm>
        </p:spPr>
        <p:txBody>
          <a:bodyPr>
            <a:normAutofit/>
          </a:bodyPr>
          <a:lstStyle/>
          <a:p>
            <a:pPr>
              <a:lnSpc>
                <a:spcPct val="107000"/>
              </a:lnSpc>
              <a:spcAft>
                <a:spcPts val="800"/>
              </a:spcAft>
            </a:pPr>
            <a:r>
              <a:rPr lang="en-IN" sz="1800" dirty="0">
                <a:latin typeface="Calibri" panose="020F0502020204030204" pitchFamily="34" charset="0"/>
                <a:ea typeface="Calibri" panose="020F0502020204030204" pitchFamily="34" charset="0"/>
                <a:cs typeface="Times New Roman" panose="02020603050405020304" pitchFamily="18" charset="0"/>
              </a:rPr>
              <a:t>The</a:t>
            </a:r>
            <a:r>
              <a:rPr lang="en-IN" sz="1800" dirty="0">
                <a:effectLst/>
                <a:latin typeface="Calibri" panose="020F0502020204030204" pitchFamily="34" charset="0"/>
                <a:ea typeface="Calibri" panose="020F0502020204030204" pitchFamily="34" charset="0"/>
                <a:cs typeface="Times New Roman" panose="02020603050405020304" pitchFamily="18" charset="0"/>
              </a:rPr>
              <a:t> </a:t>
            </a:r>
            <a:r>
              <a:rPr lang="en-IN" sz="1800" b="1" dirty="0">
                <a:effectLst/>
                <a:latin typeface="Calibri" panose="020F0502020204030204" pitchFamily="34" charset="0"/>
                <a:ea typeface="Calibri" panose="020F0502020204030204" pitchFamily="34" charset="0"/>
                <a:cs typeface="Times New Roman" panose="02020603050405020304" pitchFamily="18" charset="0"/>
              </a:rPr>
              <a:t>Loss Function of a Variation Autoencoder </a:t>
            </a:r>
            <a:r>
              <a:rPr lang="en-IN" sz="1800" dirty="0">
                <a:effectLst/>
                <a:latin typeface="Calibri" panose="020F0502020204030204" pitchFamily="34" charset="0"/>
                <a:ea typeface="Calibri" panose="020F0502020204030204" pitchFamily="34" charset="0"/>
                <a:cs typeface="Times New Roman" panose="02020603050405020304" pitchFamily="18" charset="0"/>
              </a:rPr>
              <a:t>consists of 2 parts.</a:t>
            </a:r>
          </a:p>
          <a:p>
            <a:pPr algn="l" fontAlgn="base">
              <a:buFont typeface="Arial" panose="020B0604020202020204" pitchFamily="34" charset="0"/>
              <a:buChar char="•"/>
            </a:pPr>
            <a:r>
              <a:rPr lang="en-US" sz="1900" b="1" i="0" dirty="0">
                <a:solidFill>
                  <a:srgbClr val="333333"/>
                </a:solidFill>
                <a:effectLst/>
                <a:latin typeface="guardian-text-oreilly"/>
              </a:rPr>
              <a:t>Generative loss</a:t>
            </a:r>
            <a:r>
              <a:rPr lang="en-US" sz="1900" b="0" i="0" dirty="0">
                <a:solidFill>
                  <a:srgbClr val="333333"/>
                </a:solidFill>
                <a:effectLst/>
                <a:latin typeface="guardian-text-oreilly"/>
              </a:rPr>
              <a:t>: This loss compares the model output with the model input. This can be the losses we use in the autoencoders, such as L2 loss.</a:t>
            </a:r>
          </a:p>
          <a:p>
            <a:pPr algn="l" fontAlgn="base">
              <a:buFont typeface="Arial" panose="020B0604020202020204" pitchFamily="34" charset="0"/>
              <a:buChar char="•"/>
            </a:pPr>
            <a:r>
              <a:rPr lang="en-US" sz="1900" b="1" i="0" dirty="0">
                <a:solidFill>
                  <a:srgbClr val="333333"/>
                </a:solidFill>
                <a:effectLst/>
                <a:latin typeface="guardian-text-oreilly"/>
              </a:rPr>
              <a:t>Latent loss</a:t>
            </a:r>
            <a:r>
              <a:rPr lang="en-US" sz="1900" b="0" i="0" dirty="0">
                <a:solidFill>
                  <a:srgbClr val="333333"/>
                </a:solidFill>
                <a:effectLst/>
                <a:latin typeface="guardian-text-oreilly"/>
              </a:rPr>
              <a:t>: This loss compares the latent vector with a zero mean, unit variance Gaussian distribution. The loss we use here will be the KL divergence loss. This loss term penalizes the VAE if it starts to produce latent vectors that are not from the desired distribution.</a:t>
            </a:r>
          </a:p>
        </p:txBody>
      </p:sp>
      <p:sp>
        <p:nvSpPr>
          <p:cNvPr id="4" name="TextBox 3">
            <a:extLst>
              <a:ext uri="{FF2B5EF4-FFF2-40B4-BE49-F238E27FC236}">
                <a16:creationId xmlns:a16="http://schemas.microsoft.com/office/drawing/2014/main" id="{A885B565-5B8A-4ACD-9FFA-CABC43818AA9}"/>
              </a:ext>
            </a:extLst>
          </p:cNvPr>
          <p:cNvSpPr txBox="1"/>
          <p:nvPr/>
        </p:nvSpPr>
        <p:spPr>
          <a:xfrm>
            <a:off x="1564207" y="843379"/>
            <a:ext cx="10018713" cy="646331"/>
          </a:xfrm>
          <a:prstGeom prst="rect">
            <a:avLst/>
          </a:prstGeom>
          <a:noFill/>
        </p:spPr>
        <p:txBody>
          <a:bodyPr wrap="square" rtlCol="0">
            <a:spAutoFit/>
          </a:bodyPr>
          <a:lstStyle/>
          <a:p>
            <a:r>
              <a:rPr lang="en-IN" sz="3600" dirty="0"/>
              <a:t>Loss Function:</a:t>
            </a:r>
          </a:p>
        </p:txBody>
      </p:sp>
      <p:pic>
        <p:nvPicPr>
          <p:cNvPr id="6" name="Picture 5">
            <a:extLst>
              <a:ext uri="{FF2B5EF4-FFF2-40B4-BE49-F238E27FC236}">
                <a16:creationId xmlns:a16="http://schemas.microsoft.com/office/drawing/2014/main" id="{5102B471-A7DC-4E46-9ACE-18F1A1CF3F00}"/>
              </a:ext>
            </a:extLst>
          </p:cNvPr>
          <p:cNvPicPr>
            <a:picLocks noChangeAspect="1"/>
          </p:cNvPicPr>
          <p:nvPr/>
        </p:nvPicPr>
        <p:blipFill rotWithShape="1">
          <a:blip r:embed="rId2">
            <a:extLst>
              <a:ext uri="{28A0092B-C50C-407E-A947-70E740481C1C}">
                <a14:useLocalDpi xmlns:a14="http://schemas.microsoft.com/office/drawing/2010/main" val="0"/>
              </a:ext>
            </a:extLst>
          </a:blip>
          <a:srcRect l="11566" t="7663" r="11589" b="39234"/>
          <a:stretch/>
        </p:blipFill>
        <p:spPr bwMode="auto">
          <a:xfrm>
            <a:off x="2955939" y="4166848"/>
            <a:ext cx="7235248" cy="2428688"/>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81714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DFF89-2B50-4796-9331-F06317F2B705}"/>
              </a:ext>
            </a:extLst>
          </p:cNvPr>
          <p:cNvSpPr>
            <a:spLocks noGrp="1"/>
          </p:cNvSpPr>
          <p:nvPr>
            <p:ph type="title"/>
          </p:nvPr>
        </p:nvSpPr>
        <p:spPr>
          <a:xfrm>
            <a:off x="1484308" y="-134810"/>
            <a:ext cx="10018713" cy="940050"/>
          </a:xfrm>
        </p:spPr>
        <p:txBody>
          <a:bodyPr/>
          <a:lstStyle/>
          <a:p>
            <a:r>
              <a:rPr lang="en-IN" dirty="0"/>
              <a:t>Work Done</a:t>
            </a:r>
          </a:p>
        </p:txBody>
      </p:sp>
      <p:sp>
        <p:nvSpPr>
          <p:cNvPr id="3" name="Content Placeholder 2">
            <a:extLst>
              <a:ext uri="{FF2B5EF4-FFF2-40B4-BE49-F238E27FC236}">
                <a16:creationId xmlns:a16="http://schemas.microsoft.com/office/drawing/2014/main" id="{0B6986E1-B56C-4637-AD30-E558B7FD9FCA}"/>
              </a:ext>
            </a:extLst>
          </p:cNvPr>
          <p:cNvSpPr>
            <a:spLocks noGrp="1"/>
          </p:cNvSpPr>
          <p:nvPr>
            <p:ph idx="1"/>
          </p:nvPr>
        </p:nvSpPr>
        <p:spPr>
          <a:xfrm>
            <a:off x="1393795" y="950992"/>
            <a:ext cx="10431262" cy="877408"/>
          </a:xfrm>
        </p:spPr>
        <p:txBody>
          <a:bodyPr>
            <a:normAutofit/>
          </a:bodyPr>
          <a:lstStyle/>
          <a:p>
            <a:pPr>
              <a:lnSpc>
                <a:spcPct val="107000"/>
              </a:lnSpc>
              <a:spcAft>
                <a:spcPts val="800"/>
              </a:spcAft>
            </a:pPr>
            <a:r>
              <a:rPr lang="en-IN" sz="1800" dirty="0">
                <a:latin typeface="Calibri" panose="020F0502020204030204" pitchFamily="34" charset="0"/>
                <a:ea typeface="Calibri" panose="020F0502020204030204" pitchFamily="34" charset="0"/>
                <a:cs typeface="Times New Roman" panose="02020603050405020304" pitchFamily="18" charset="0"/>
              </a:rPr>
              <a:t>Since the images in the dataset were of very different sizes, I did the entire project on this data by resizing the data to 1:1 aspect ratio.</a:t>
            </a:r>
            <a:endParaRPr lang="en-US" sz="2000" b="0" i="0" dirty="0">
              <a:solidFill>
                <a:srgbClr val="333333"/>
              </a:solidFill>
              <a:effectLst/>
              <a:latin typeface="guardian-text-oreilly"/>
            </a:endParaRPr>
          </a:p>
        </p:txBody>
      </p:sp>
      <p:sp>
        <p:nvSpPr>
          <p:cNvPr id="4" name="TextBox 3">
            <a:extLst>
              <a:ext uri="{FF2B5EF4-FFF2-40B4-BE49-F238E27FC236}">
                <a16:creationId xmlns:a16="http://schemas.microsoft.com/office/drawing/2014/main" id="{A885B565-5B8A-4ACD-9FFA-CABC43818AA9}"/>
              </a:ext>
            </a:extLst>
          </p:cNvPr>
          <p:cNvSpPr txBox="1"/>
          <p:nvPr/>
        </p:nvSpPr>
        <p:spPr>
          <a:xfrm>
            <a:off x="1484308" y="444986"/>
            <a:ext cx="10018713" cy="646331"/>
          </a:xfrm>
          <a:prstGeom prst="rect">
            <a:avLst/>
          </a:prstGeom>
          <a:noFill/>
        </p:spPr>
        <p:txBody>
          <a:bodyPr wrap="square" rtlCol="0">
            <a:spAutoFit/>
          </a:bodyPr>
          <a:lstStyle/>
          <a:p>
            <a:r>
              <a:rPr lang="en-IN" sz="3600" dirty="0"/>
              <a:t>Dataset 1:</a:t>
            </a:r>
          </a:p>
        </p:txBody>
      </p:sp>
      <p:pic>
        <p:nvPicPr>
          <p:cNvPr id="7" name="Picture 6">
            <a:extLst>
              <a:ext uri="{FF2B5EF4-FFF2-40B4-BE49-F238E27FC236}">
                <a16:creationId xmlns:a16="http://schemas.microsoft.com/office/drawing/2014/main" id="{127F4995-901D-4C48-87AF-EC49DBC12FA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58645" y="2408555"/>
            <a:ext cx="1371600" cy="1146810"/>
          </a:xfrm>
          <a:prstGeom prst="rect">
            <a:avLst/>
          </a:prstGeom>
          <a:noFill/>
          <a:ln>
            <a:noFill/>
          </a:ln>
        </p:spPr>
      </p:pic>
      <p:pic>
        <p:nvPicPr>
          <p:cNvPr id="8" name="Picture 7">
            <a:extLst>
              <a:ext uri="{FF2B5EF4-FFF2-40B4-BE49-F238E27FC236}">
                <a16:creationId xmlns:a16="http://schemas.microsoft.com/office/drawing/2014/main" id="{5EF80D91-9A87-447B-A144-F64A9F49AA36}"/>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961755" y="2553970"/>
            <a:ext cx="1737360" cy="855980"/>
          </a:xfrm>
          <a:prstGeom prst="rect">
            <a:avLst/>
          </a:prstGeom>
          <a:noFill/>
          <a:ln>
            <a:noFill/>
          </a:ln>
        </p:spPr>
      </p:pic>
      <p:cxnSp>
        <p:nvCxnSpPr>
          <p:cNvPr id="9" name="Straight Arrow Connector 8">
            <a:extLst>
              <a:ext uri="{FF2B5EF4-FFF2-40B4-BE49-F238E27FC236}">
                <a16:creationId xmlns:a16="http://schemas.microsoft.com/office/drawing/2014/main" id="{FF93BA97-B767-4A95-913B-4CECAB6229F2}"/>
              </a:ext>
            </a:extLst>
          </p:cNvPr>
          <p:cNvCxnSpPr>
            <a:stCxn id="7" idx="3"/>
            <a:endCxn id="8" idx="1"/>
          </p:cNvCxnSpPr>
          <p:nvPr/>
        </p:nvCxnSpPr>
        <p:spPr>
          <a:xfrm>
            <a:off x="3230245" y="2981960"/>
            <a:ext cx="573151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10" name="Picture 9">
            <a:extLst>
              <a:ext uri="{FF2B5EF4-FFF2-40B4-BE49-F238E27FC236}">
                <a16:creationId xmlns:a16="http://schemas.microsoft.com/office/drawing/2014/main" id="{80DEF866-1D35-4124-884A-8AD794B456C1}"/>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230245" y="3773487"/>
            <a:ext cx="5731510" cy="710565"/>
          </a:xfrm>
          <a:prstGeom prst="rect">
            <a:avLst/>
          </a:prstGeom>
          <a:noFill/>
          <a:ln>
            <a:noFill/>
          </a:ln>
        </p:spPr>
      </p:pic>
      <p:pic>
        <p:nvPicPr>
          <p:cNvPr id="11" name="Picture 10">
            <a:extLst>
              <a:ext uri="{FF2B5EF4-FFF2-40B4-BE49-F238E27FC236}">
                <a16:creationId xmlns:a16="http://schemas.microsoft.com/office/drawing/2014/main" id="{43D08ABF-B60C-4047-AFAE-523EEFCC9D19}"/>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230245" y="4841835"/>
            <a:ext cx="5731510" cy="707390"/>
          </a:xfrm>
          <a:prstGeom prst="rect">
            <a:avLst/>
          </a:prstGeom>
          <a:noFill/>
          <a:ln>
            <a:noFill/>
          </a:ln>
        </p:spPr>
      </p:pic>
      <p:pic>
        <p:nvPicPr>
          <p:cNvPr id="12" name="Picture 11">
            <a:extLst>
              <a:ext uri="{FF2B5EF4-FFF2-40B4-BE49-F238E27FC236}">
                <a16:creationId xmlns:a16="http://schemas.microsoft.com/office/drawing/2014/main" id="{B2A40E89-34CD-48FE-B6C9-982D5E3AA09E}"/>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230245" y="5907008"/>
            <a:ext cx="5731510" cy="704215"/>
          </a:xfrm>
          <a:prstGeom prst="rect">
            <a:avLst/>
          </a:prstGeom>
          <a:noFill/>
          <a:ln>
            <a:noFill/>
          </a:ln>
        </p:spPr>
      </p:pic>
      <p:sp>
        <p:nvSpPr>
          <p:cNvPr id="24" name="TextBox 23">
            <a:extLst>
              <a:ext uri="{FF2B5EF4-FFF2-40B4-BE49-F238E27FC236}">
                <a16:creationId xmlns:a16="http://schemas.microsoft.com/office/drawing/2014/main" id="{E4C25EA8-AEBF-4046-8777-2C37729EE6D5}"/>
              </a:ext>
            </a:extLst>
          </p:cNvPr>
          <p:cNvSpPr txBox="1"/>
          <p:nvPr/>
        </p:nvSpPr>
        <p:spPr>
          <a:xfrm>
            <a:off x="1797115" y="3800597"/>
            <a:ext cx="1371600" cy="2585323"/>
          </a:xfrm>
          <a:prstGeom prst="rect">
            <a:avLst/>
          </a:prstGeom>
          <a:noFill/>
        </p:spPr>
        <p:txBody>
          <a:bodyPr wrap="square" rtlCol="0">
            <a:spAutoFit/>
          </a:bodyPr>
          <a:lstStyle/>
          <a:p>
            <a:r>
              <a:rPr lang="en-IN" dirty="0"/>
              <a:t>64 x 64 x 3</a:t>
            </a:r>
          </a:p>
          <a:p>
            <a:endParaRPr lang="en-IN" dirty="0"/>
          </a:p>
          <a:p>
            <a:endParaRPr lang="en-IN" dirty="0"/>
          </a:p>
          <a:p>
            <a:endParaRPr lang="en-IN" dirty="0"/>
          </a:p>
          <a:p>
            <a:endParaRPr lang="en-IN" dirty="0"/>
          </a:p>
          <a:p>
            <a:r>
              <a:rPr lang="en-IN" dirty="0"/>
              <a:t>64 x 64 x 3</a:t>
            </a:r>
          </a:p>
          <a:p>
            <a:endParaRPr lang="en-IN" dirty="0"/>
          </a:p>
          <a:p>
            <a:endParaRPr lang="en-IN" dirty="0"/>
          </a:p>
          <a:p>
            <a:r>
              <a:rPr lang="en-IN" dirty="0"/>
              <a:t>128 x 128 x 3</a:t>
            </a:r>
          </a:p>
        </p:txBody>
      </p:sp>
      <p:sp>
        <p:nvSpPr>
          <p:cNvPr id="25" name="TextBox 24">
            <a:extLst>
              <a:ext uri="{FF2B5EF4-FFF2-40B4-BE49-F238E27FC236}">
                <a16:creationId xmlns:a16="http://schemas.microsoft.com/office/drawing/2014/main" id="{839B110E-6824-4FBA-9DC6-D2685D9F9045}"/>
              </a:ext>
            </a:extLst>
          </p:cNvPr>
          <p:cNvSpPr txBox="1"/>
          <p:nvPr/>
        </p:nvSpPr>
        <p:spPr>
          <a:xfrm>
            <a:off x="9084816" y="3773487"/>
            <a:ext cx="1737360" cy="2862322"/>
          </a:xfrm>
          <a:prstGeom prst="rect">
            <a:avLst/>
          </a:prstGeom>
          <a:noFill/>
        </p:spPr>
        <p:txBody>
          <a:bodyPr wrap="square" rtlCol="0">
            <a:spAutoFit/>
          </a:bodyPr>
          <a:lstStyle/>
          <a:p>
            <a:r>
              <a:rPr lang="en-IN" dirty="0"/>
              <a:t>2 Dimensions</a:t>
            </a:r>
          </a:p>
          <a:p>
            <a:endParaRPr lang="en-IN" dirty="0"/>
          </a:p>
          <a:p>
            <a:endParaRPr lang="en-IN" dirty="0"/>
          </a:p>
          <a:p>
            <a:endParaRPr lang="en-IN" dirty="0"/>
          </a:p>
          <a:p>
            <a:endParaRPr lang="en-IN" dirty="0"/>
          </a:p>
          <a:p>
            <a:r>
              <a:rPr lang="en-IN" dirty="0"/>
              <a:t>20 Dimensions</a:t>
            </a:r>
          </a:p>
          <a:p>
            <a:endParaRPr lang="en-IN" dirty="0"/>
          </a:p>
          <a:p>
            <a:endParaRPr lang="en-IN" dirty="0"/>
          </a:p>
          <a:p>
            <a:endParaRPr lang="en-IN" dirty="0"/>
          </a:p>
          <a:p>
            <a:r>
              <a:rPr lang="en-IN" dirty="0"/>
              <a:t>20 Dimensions</a:t>
            </a:r>
          </a:p>
        </p:txBody>
      </p:sp>
    </p:spTree>
    <p:extLst>
      <p:ext uri="{BB962C8B-B14F-4D97-AF65-F5344CB8AC3E}">
        <p14:creationId xmlns:p14="http://schemas.microsoft.com/office/powerpoint/2010/main" val="249601158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130</TotalTime>
  <Words>1044</Words>
  <Application>Microsoft Office PowerPoint</Application>
  <PresentationFormat>Widescreen</PresentationFormat>
  <Paragraphs>114</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Cambria Math</vt:lpstr>
      <vt:lpstr>Corbel</vt:lpstr>
      <vt:lpstr>guardian-text-oreilly</vt:lpstr>
      <vt:lpstr>Parallax</vt:lpstr>
      <vt:lpstr>SCENE RECONSTRUCTION</vt:lpstr>
      <vt:lpstr>PowerPoint Presentation</vt:lpstr>
      <vt:lpstr>INTRODUCTION</vt:lpstr>
      <vt:lpstr>DATASET DESCRIPTION</vt:lpstr>
      <vt:lpstr>Variational Auto Encoder (VAE)</vt:lpstr>
      <vt:lpstr>Variational Auto Encoder (VAE)</vt:lpstr>
      <vt:lpstr>Variational Auto Encoder (VAE)</vt:lpstr>
      <vt:lpstr>Variational Auto Encoder (VAE)</vt:lpstr>
      <vt:lpstr>Work Done</vt:lpstr>
      <vt:lpstr>Work Done</vt:lpstr>
      <vt:lpstr>Sample Results</vt:lpstr>
      <vt:lpstr>Sample Results</vt:lpstr>
      <vt:lpstr>Sample Results</vt:lpstr>
      <vt:lpstr>Work Done and Sample Results</vt:lpstr>
      <vt:lpstr>Work Done and Sample 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Sri Vatsan</dc:creator>
  <cp:lastModifiedBy>Sri Vatsan</cp:lastModifiedBy>
  <cp:revision>6</cp:revision>
  <dcterms:created xsi:type="dcterms:W3CDTF">2021-12-06T09:31:15Z</dcterms:created>
  <dcterms:modified xsi:type="dcterms:W3CDTF">2021-12-08T05:49:14Z</dcterms:modified>
</cp:coreProperties>
</file>

<file path=docProps/thumbnail.jpeg>
</file>